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7"/>
  </p:notesMasterIdLst>
  <p:sldIdLst>
    <p:sldId id="258" r:id="rId2"/>
    <p:sldId id="320" r:id="rId3"/>
    <p:sldId id="339" r:id="rId4"/>
    <p:sldId id="326" r:id="rId5"/>
    <p:sldId id="269" r:id="rId6"/>
    <p:sldId id="268" r:id="rId7"/>
    <p:sldId id="316" r:id="rId8"/>
    <p:sldId id="271" r:id="rId9"/>
    <p:sldId id="272" r:id="rId10"/>
    <p:sldId id="295" r:id="rId11"/>
    <p:sldId id="296" r:id="rId12"/>
    <p:sldId id="297" r:id="rId13"/>
    <p:sldId id="298" r:id="rId14"/>
    <p:sldId id="280" r:id="rId15"/>
    <p:sldId id="281" r:id="rId16"/>
    <p:sldId id="282" r:id="rId17"/>
    <p:sldId id="294" r:id="rId18"/>
    <p:sldId id="283" r:id="rId19"/>
    <p:sldId id="292" r:id="rId20"/>
    <p:sldId id="344" r:id="rId21"/>
    <p:sldId id="345" r:id="rId22"/>
    <p:sldId id="346" r:id="rId23"/>
    <p:sldId id="284" r:id="rId24"/>
    <p:sldId id="291" r:id="rId25"/>
    <p:sldId id="318" r:id="rId26"/>
    <p:sldId id="325" r:id="rId27"/>
    <p:sldId id="330" r:id="rId28"/>
    <p:sldId id="323" r:id="rId29"/>
    <p:sldId id="328" r:id="rId30"/>
    <p:sldId id="319" r:id="rId31"/>
    <p:sldId id="327" r:id="rId32"/>
    <p:sldId id="301" r:id="rId33"/>
    <p:sldId id="302" r:id="rId34"/>
    <p:sldId id="338" r:id="rId35"/>
    <p:sldId id="278" r:id="rId36"/>
    <p:sldId id="293" r:id="rId37"/>
    <p:sldId id="317" r:id="rId38"/>
    <p:sldId id="337" r:id="rId39"/>
    <p:sldId id="331" r:id="rId40"/>
    <p:sldId id="341" r:id="rId41"/>
    <p:sldId id="332" r:id="rId42"/>
    <p:sldId id="333" r:id="rId43"/>
    <p:sldId id="334" r:id="rId44"/>
    <p:sldId id="335" r:id="rId45"/>
    <p:sldId id="342" r:id="rId46"/>
    <p:sldId id="336" r:id="rId47"/>
    <p:sldId id="305" r:id="rId48"/>
    <p:sldId id="304" r:id="rId49"/>
    <p:sldId id="306" r:id="rId50"/>
    <p:sldId id="311" r:id="rId51"/>
    <p:sldId id="312" r:id="rId52"/>
    <p:sldId id="313" r:id="rId53"/>
    <p:sldId id="299" r:id="rId54"/>
    <p:sldId id="343" r:id="rId55"/>
    <p:sldId id="270" r:id="rId56"/>
  </p:sldIdLst>
  <p:sldSz cx="18288000" cy="10287000"/>
  <p:notesSz cx="6858000" cy="9144000"/>
  <p:embeddedFontLst>
    <p:embeddedFont>
      <p:font typeface="Poppins" panose="00000500000000000000" pitchFamily="2" charset="0"/>
      <p:regular r:id="rId58"/>
      <p:bold r:id="rId59"/>
      <p:italic r:id="rId60"/>
      <p:boldItalic r:id="rId61"/>
    </p:embeddedFont>
    <p:embeddedFont>
      <p:font typeface="Poppins Bold" panose="00000800000000000000" pitchFamily="2" charset="0"/>
      <p:regular r:id="rId62"/>
      <p:bold r:id="rId6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C10A458-5F9E-5651-DD2D-1CB28BA1E2D2}" name="Khaled Yaseen" initials="KY" userId="S::khaled.yaseen.26@nithh.onmicrosoft.com::269ff3f4-9dfa-4946-b0e6-bf8dac3259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FF72"/>
    <a:srgbClr val="012B1B"/>
    <a:srgbClr val="000000"/>
    <a:srgbClr val="D9C7DB"/>
    <a:srgbClr val="B0D6EA"/>
    <a:srgbClr val="53DE4A"/>
    <a:srgbClr val="FF3399"/>
    <a:srgbClr val="FFFF66"/>
    <a:srgbClr val="0A4F99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96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font" Target="fonts/font6.fntdata"/><Relationship Id="rId68" Type="http://schemas.microsoft.com/office/2018/10/relationships/authors" Target="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1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font" Target="fonts/font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2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3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CB69B-113C-413D-9A69-F657D5DDA054}" type="datetimeFigureOut">
              <a:rPr lang="en-US" smtClean="0"/>
              <a:t>5/2/2026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AF687C-6D71-44FA-83D3-686047B868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630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2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5564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737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416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979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0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3M</a:t>
            </a:r>
            <a:r>
              <a:rPr lang="en-US"/>
              <a:t> (USA) uses its U.S.-based export sales teams to manage international clients for niche industrial products without establishing physical presence abroad in all markets.</a:t>
            </a:r>
          </a:p>
          <a:p>
            <a:r>
              <a:rPr lang="en-US" b="1"/>
              <a:t>Bosch</a:t>
            </a:r>
            <a:r>
              <a:rPr lang="en-US"/>
              <a:t> (Germany) operates dedicated sales subsidiaries like Bosch UK or Bosch India to serve local markets with tailored after-sales support.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34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Nestlé</a:t>
            </a:r>
            <a:r>
              <a:rPr lang="en-US"/>
              <a:t> has a local production and sales subsidiary in India (Nestlé India Ltd), manufacturing products like Maggi noodles and selling them across the country.</a:t>
            </a:r>
          </a:p>
          <a:p>
            <a:r>
              <a:rPr lang="en-US" b="1"/>
              <a:t>Unilever</a:t>
            </a:r>
            <a:r>
              <a:rPr lang="en-US"/>
              <a:t> (Netherlands/UK) operates regional </a:t>
            </a:r>
            <a:r>
              <a:rPr lang="en-US" err="1"/>
              <a:t>centres</a:t>
            </a:r>
            <a:r>
              <a:rPr lang="en-US"/>
              <a:t> like </a:t>
            </a:r>
            <a:r>
              <a:rPr lang="en-US" b="1"/>
              <a:t>Unilever Southeast Asia</a:t>
            </a:r>
            <a:r>
              <a:rPr lang="en-US"/>
              <a:t> (based in Singapore) to coordinate regional marketing strategies and product adaptation across ASEAN.</a:t>
            </a:r>
          </a:p>
          <a:p>
            <a:r>
              <a:rPr lang="en-US" b="1"/>
              <a:t>Toyota</a:t>
            </a:r>
            <a:r>
              <a:rPr lang="en-US"/>
              <a:t> in the U.S. — Toyota Motor Manufacturing Kentucky (TMMK) conducts R&amp;D, full-scale production, local marketing, and after-sales, making it a true “insider” in the U.S. market.</a:t>
            </a:r>
          </a:p>
          <a:p>
            <a:endParaRPr lang="en-US"/>
          </a:p>
          <a:p>
            <a:pPr>
              <a:buNone/>
            </a:pPr>
            <a:r>
              <a:rPr lang="en-US" b="1"/>
              <a:t>Examples of Acquisition in Transnational Strategy:</a:t>
            </a:r>
          </a:p>
          <a:p>
            <a:pPr>
              <a:buFont typeface="+mj-lt"/>
              <a:buAutoNum type="arabicPeriod"/>
            </a:pPr>
            <a:r>
              <a:rPr lang="en-US" b="1"/>
              <a:t>Tata Motors’ acquisition of Jaguar Land Rover (UK)</a:t>
            </a:r>
            <a:endParaRPr lang="en-US"/>
          </a:p>
          <a:p>
            <a:pPr marL="742950" lvl="1" indent="-285750">
              <a:buFont typeface="+mj-lt"/>
              <a:buAutoNum type="arabicPeriod"/>
            </a:pPr>
            <a:r>
              <a:rPr lang="en-US"/>
              <a:t>Tata, an Indian firm, integrated British luxury auto expertise into its global strategy.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/>
              <a:t>Combines R&amp;D from the UK with cost efficiency from India — classic transnational synergy.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4781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C1571-8159-10ED-7D29-D76789C24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D1131D-E376-38D9-9338-03FFB51C5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823940-D730-7C79-7D25-451DA4E0CE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665F31-147B-6879-9C11-9AC70A45E3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AF687C-6D71-44FA-83D3-686047B8681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915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427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C14AF-F057-1DCA-3295-184508644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803819-6F3C-EB7A-CD96-C99A540B2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78BFD6-10BD-AEC0-3373-08DE904036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049D93-95FB-6C52-4380-AF55BE7713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905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DA93C-6216-1F75-B444-8337E1984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9DABA1-AB04-B74F-84A5-B2B2F88D7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06BEC7-7572-6404-5965-380D37AE0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7A4A7-2B2B-442B-617D-AF6210CC1D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8029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3E4997-28A4-5F9C-CC75-9BE88F2C8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6E8740-9B90-B2D3-CCA1-62F3E51852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40EFE3-33E5-D123-D8D5-BBA5123E76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8F5CDD-8165-C34E-35F3-52055F789A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48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C2D02-DBB5-C3C1-3AC6-289EB4D17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623D67-4B34-1FA7-EA3F-8327453EAE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718C57-8933-CE9E-0F06-1E5B1FE089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9EA40-8B49-E032-AFD0-90BE7059D0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9723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742C4-272D-2E31-4837-7938B44412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599DF7-329B-F1D7-A7CD-CE435D29D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29D9D-1123-697E-40E4-003457429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460FFF-B696-7CAE-66B5-CDA7A51F00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908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069502-BAEE-60C2-F188-611344AE1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9D7A8-2EFB-F48A-B5D9-C1D8FC848C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82D18A-4272-405A-D1A7-E51543FB2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3988E9-467D-AC0D-5E95-45C665492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0321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CF91D-0116-35E4-0D2F-779EBB69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3F45D4-904C-5DA3-F033-5995E7C4B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B28469-5281-3B52-256B-CFEE6114F3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097D45-1E95-6711-3555-1418EE1357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72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62269-2B52-40C8-60C5-966E4B93D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1A8F43-E8EE-A6E7-444F-1AF7DFD128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10F77-AAB9-91AB-F3E3-28E13817A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91B6C9-98E1-BEC5-3F44-C0EE820D4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059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71BED-D073-AEF3-E494-4D172F17E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F7C518-2A6E-7833-3B8C-C7FF3171C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03102D-E1C3-D8C8-BE81-C1F793AC8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D39D55-6F27-CF53-B413-F5BF8D0FD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1930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494ED-2FDE-FE55-BB20-3EEB326F8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646D41-4B15-2734-C78A-EDBEE6051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2B3D2B-3236-36B2-16AA-1675D3F59A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4E0544-7A92-08BF-2B1C-B0B7E99969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311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C0C94-B007-0DBA-5E1A-7CCBA3CBD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ACBEE4-771F-C426-BAA7-54A00AE933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C0DF50-360A-4C4A-C6E2-472B8E72DB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6FE73F-3B73-9CD3-F5CB-0323E7609E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656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73132-E9F0-081B-E282-F03F951F8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951C55-9599-D693-6CF7-670C701CB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86D12D-AE50-ACD5-7685-C70C3E0ED8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02C60E-6611-0110-CD8C-E5C773698E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7973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34274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F79155-C923-55C5-C6E4-DE1BC92A5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C6E140-DDD8-D3DF-8C38-3CB430FEF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40920E-AFB3-129A-A796-D73FD62495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590486-89FB-A12F-4237-473142F4E5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AF687C-6D71-44FA-83D3-686047B8681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20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2B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2.sv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gi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6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svg"/><Relationship Id="rId4" Type="http://schemas.openxmlformats.org/officeDocument/2006/relationships/image" Target="../media/image68.gif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8.gif"/><Relationship Id="rId7" Type="http://schemas.openxmlformats.org/officeDocument/2006/relationships/image" Target="../media/image7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microsoft.com/office/2007/relationships/hdphoto" Target="../media/hdphoto2.wdp"/><Relationship Id="rId4" Type="http://schemas.openxmlformats.org/officeDocument/2006/relationships/image" Target="../media/image7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notesSlide" Target="../notesSlides/notesSlide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0-I-JAJyBcmuhtWahgMIUh8yMrYMNCf2/edit?usp=sharing&amp;ouid=111251220311958469035&amp;rtpof=true&amp;sd=tru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webofscience.com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Z0kbJZGfValCFrM7PsnvueZUc8kAPHQS/edit?usp=sharing&amp;ouid=111251220311958469035&amp;rtpof=true&amp;sd=tru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webofscience.com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Z0kbJZGfValCFrM7PsnvueZUc8kAPHQS/edit?usp=sharing&amp;ouid=111251220311958469035&amp;rtpof=true&amp;sd=true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spreadsheets/d/1qnFR5lSeGMpl6nMfwHaVUqEYbAFNmQaH/edit?usp=sharing&amp;ouid=111251220311958469035&amp;rtpof=true&amp;sd=true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2">
            <a:extLst>
              <a:ext uri="{FF2B5EF4-FFF2-40B4-BE49-F238E27FC236}">
                <a16:creationId xmlns:a16="http://schemas.microsoft.com/office/drawing/2014/main" id="{160CA1A3-913F-4BF9-9483-BEA95C82B109}"/>
              </a:ext>
            </a:extLst>
          </p:cNvPr>
          <p:cNvSpPr txBox="1"/>
          <p:nvPr/>
        </p:nvSpPr>
        <p:spPr>
          <a:xfrm>
            <a:off x="1013813" y="2930988"/>
            <a:ext cx="11337488" cy="3630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65"/>
              </a:lnSpc>
              <a:spcBef>
                <a:spcPct val="0"/>
              </a:spcBef>
            </a:pPr>
            <a:r>
              <a:rPr lang="en-US" sz="11100" spc="-15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Routes to </a:t>
            </a:r>
            <a:endParaRPr lang="de-DE" sz="11100" spc="-15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>
              <a:lnSpc>
                <a:spcPts val="14365"/>
              </a:lnSpc>
              <a:spcBef>
                <a:spcPct val="0"/>
              </a:spcBef>
            </a:pPr>
            <a:r>
              <a:rPr lang="de-DE" sz="11100" spc="-150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Foreign</a:t>
            </a:r>
            <a:r>
              <a:rPr lang="de-DE" sz="11100" spc="-15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11100" spc="-15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Market </a:t>
            </a:r>
          </a:p>
        </p:txBody>
      </p:sp>
      <p:grpSp>
        <p:nvGrpSpPr>
          <p:cNvPr id="39" name="Group 8">
            <a:extLst>
              <a:ext uri="{FF2B5EF4-FFF2-40B4-BE49-F238E27FC236}">
                <a16:creationId xmlns:a16="http://schemas.microsoft.com/office/drawing/2014/main" id="{C22517CF-5189-483D-8D68-5E08E1C64763}"/>
              </a:ext>
            </a:extLst>
          </p:cNvPr>
          <p:cNvGrpSpPr/>
          <p:nvPr/>
        </p:nvGrpSpPr>
        <p:grpSpPr>
          <a:xfrm>
            <a:off x="13620888" y="1199798"/>
            <a:ext cx="1811762" cy="1811762"/>
            <a:chOff x="0" y="0"/>
            <a:chExt cx="6350000" cy="635000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0" name="Freeform 9">
              <a:extLst>
                <a:ext uri="{FF2B5EF4-FFF2-40B4-BE49-F238E27FC236}">
                  <a16:creationId xmlns:a16="http://schemas.microsoft.com/office/drawing/2014/main" id="{163EBAB3-63D2-41D9-91A0-F04E32573A7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1" name="Group 10">
            <a:extLst>
              <a:ext uri="{FF2B5EF4-FFF2-40B4-BE49-F238E27FC236}">
                <a16:creationId xmlns:a16="http://schemas.microsoft.com/office/drawing/2014/main" id="{1CCD611F-FC42-45CD-9E06-6025EB4E9BC9}"/>
              </a:ext>
            </a:extLst>
          </p:cNvPr>
          <p:cNvGrpSpPr/>
          <p:nvPr/>
        </p:nvGrpSpPr>
        <p:grpSpPr>
          <a:xfrm>
            <a:off x="15432650" y="1199798"/>
            <a:ext cx="1811762" cy="1811762"/>
            <a:chOff x="0" y="0"/>
            <a:chExt cx="6350000" cy="635000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2" name="Freeform 11">
              <a:extLst>
                <a:ext uri="{FF2B5EF4-FFF2-40B4-BE49-F238E27FC236}">
                  <a16:creationId xmlns:a16="http://schemas.microsoft.com/office/drawing/2014/main" id="{8E3208E5-81F8-4A09-9511-31BEA995904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" name="Group 16">
            <a:extLst>
              <a:ext uri="{FF2B5EF4-FFF2-40B4-BE49-F238E27FC236}">
                <a16:creationId xmlns:a16="http://schemas.microsoft.com/office/drawing/2014/main" id="{DD9E3A14-A1AD-41B2-B9B4-064155B5D3B5}"/>
              </a:ext>
            </a:extLst>
          </p:cNvPr>
          <p:cNvGrpSpPr/>
          <p:nvPr/>
        </p:nvGrpSpPr>
        <p:grpSpPr>
          <a:xfrm>
            <a:off x="15432650" y="3011561"/>
            <a:ext cx="1811762" cy="1811762"/>
            <a:chOff x="0" y="0"/>
            <a:chExt cx="6350000" cy="635000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8" name="Freeform 17">
              <a:extLst>
                <a:ext uri="{FF2B5EF4-FFF2-40B4-BE49-F238E27FC236}">
                  <a16:creationId xmlns:a16="http://schemas.microsoft.com/office/drawing/2014/main" id="{30216E71-1320-4558-A54D-BC22FE12584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9" name="Group 18">
            <a:extLst>
              <a:ext uri="{FF2B5EF4-FFF2-40B4-BE49-F238E27FC236}">
                <a16:creationId xmlns:a16="http://schemas.microsoft.com/office/drawing/2014/main" id="{B66059FD-C3BA-4F3B-B760-DF84284CAA78}"/>
              </a:ext>
            </a:extLst>
          </p:cNvPr>
          <p:cNvGrpSpPr/>
          <p:nvPr/>
        </p:nvGrpSpPr>
        <p:grpSpPr>
          <a:xfrm>
            <a:off x="15432650" y="4823323"/>
            <a:ext cx="1811762" cy="1811762"/>
            <a:chOff x="0" y="0"/>
            <a:chExt cx="6350000" cy="635000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50" name="Freeform 19">
              <a:extLst>
                <a:ext uri="{FF2B5EF4-FFF2-40B4-BE49-F238E27FC236}">
                  <a16:creationId xmlns:a16="http://schemas.microsoft.com/office/drawing/2014/main" id="{3177939F-2643-45F4-B6D6-955A9AF7873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3" name="Group 22">
            <a:extLst>
              <a:ext uri="{FF2B5EF4-FFF2-40B4-BE49-F238E27FC236}">
                <a16:creationId xmlns:a16="http://schemas.microsoft.com/office/drawing/2014/main" id="{AF4B2DA2-71BF-49A7-ACBE-8138C2529823}"/>
              </a:ext>
            </a:extLst>
          </p:cNvPr>
          <p:cNvGrpSpPr/>
          <p:nvPr/>
        </p:nvGrpSpPr>
        <p:grpSpPr>
          <a:xfrm>
            <a:off x="15432650" y="6635086"/>
            <a:ext cx="1811762" cy="1811762"/>
            <a:chOff x="0" y="0"/>
            <a:chExt cx="6350000" cy="63500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id="{908F10CD-CCB0-4125-8AD1-D2D47F4FE0F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1" name="Group 30">
            <a:extLst>
              <a:ext uri="{FF2B5EF4-FFF2-40B4-BE49-F238E27FC236}">
                <a16:creationId xmlns:a16="http://schemas.microsoft.com/office/drawing/2014/main" id="{EA61CEA4-D0E8-4B83-98BB-34FA5FF26B9B}"/>
              </a:ext>
            </a:extLst>
          </p:cNvPr>
          <p:cNvGrpSpPr/>
          <p:nvPr/>
        </p:nvGrpSpPr>
        <p:grpSpPr>
          <a:xfrm>
            <a:off x="11809125" y="1199798"/>
            <a:ext cx="1811762" cy="1811762"/>
            <a:chOff x="0" y="0"/>
            <a:chExt cx="6350000" cy="635000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62" name="Freeform 31">
              <a:extLst>
                <a:ext uri="{FF2B5EF4-FFF2-40B4-BE49-F238E27FC236}">
                  <a16:creationId xmlns:a16="http://schemas.microsoft.com/office/drawing/2014/main" id="{F7023C80-035F-4236-BC07-1A484721220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" name="AutoShape 32">
            <a:extLst>
              <a:ext uri="{FF2B5EF4-FFF2-40B4-BE49-F238E27FC236}">
                <a16:creationId xmlns:a16="http://schemas.microsoft.com/office/drawing/2014/main" id="{E0D1B804-07F0-44F9-8DC9-39C65E844737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Box 33">
            <a:extLst>
              <a:ext uri="{FF2B5EF4-FFF2-40B4-BE49-F238E27FC236}">
                <a16:creationId xmlns:a16="http://schemas.microsoft.com/office/drawing/2014/main" id="{BCBBA96D-01AA-49D2-9199-AA7EB5363998}"/>
              </a:ext>
            </a:extLst>
          </p:cNvPr>
          <p:cNvSpPr txBox="1"/>
          <p:nvPr/>
        </p:nvSpPr>
        <p:spPr>
          <a:xfrm>
            <a:off x="1043587" y="6606600"/>
            <a:ext cx="8043784" cy="254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b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Group</a:t>
            </a:r>
            <a:r>
              <a:rPr lang="en-US" b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04</a:t>
            </a:r>
          </a:p>
          <a:p>
            <a:pPr algn="l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Chia Jung Lee</a:t>
            </a:r>
          </a:p>
          <a:p>
            <a:pPr algn="l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Geetanjali Moorjani</a:t>
            </a:r>
          </a:p>
          <a:p>
            <a:pPr algn="l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Khaled Yaseen</a:t>
            </a:r>
          </a:p>
          <a:p>
            <a:pPr algn="l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Nikolaos Michail </a:t>
            </a:r>
            <a:r>
              <a:rPr lang="en-US" err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Stavrianos</a:t>
            </a:r>
            <a:endParaRPr lang="en-US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Ravi Chaudhary</a:t>
            </a:r>
          </a:p>
          <a:p>
            <a:pPr algn="l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Youssef Kadry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chemeClr val="bg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65" name="TextBox 34">
            <a:extLst>
              <a:ext uri="{FF2B5EF4-FFF2-40B4-BE49-F238E27FC236}">
                <a16:creationId xmlns:a16="http://schemas.microsoft.com/office/drawing/2014/main" id="{789C9617-6E36-4BD1-AE4F-F4DD84AD441C}"/>
              </a:ext>
            </a:extLst>
          </p:cNvPr>
          <p:cNvSpPr txBox="1"/>
          <p:nvPr/>
        </p:nvSpPr>
        <p:spPr>
          <a:xfrm>
            <a:off x="16206247" y="8934660"/>
            <a:ext cx="1869756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MAY</a:t>
            </a:r>
            <a:r>
              <a:rPr lang="en-US" sz="180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AF137D90-19BA-49F6-953F-ABD4A73CE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" t="2138" r="1793" b="1495"/>
          <a:stretch/>
        </p:blipFill>
        <p:spPr>
          <a:xfrm>
            <a:off x="6802581" y="1537855"/>
            <a:ext cx="11069783" cy="7259781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3" name="TextBox 10">
            <a:extLst>
              <a:ext uri="{FF2B5EF4-FFF2-40B4-BE49-F238E27FC236}">
                <a16:creationId xmlns:a16="http://schemas.microsoft.com/office/drawing/2014/main" id="{032B4C34-FBCE-436C-9B5F-DB4C43D20C01}"/>
              </a:ext>
            </a:extLst>
          </p:cNvPr>
          <p:cNvSpPr txBox="1"/>
          <p:nvPr/>
        </p:nvSpPr>
        <p:spPr>
          <a:xfrm>
            <a:off x="3377247" y="6035090"/>
            <a:ext cx="5668558" cy="3361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9"/>
              </a:lnSpc>
            </a:pPr>
            <a:r>
              <a:rPr lang="en-US" sz="3200" spc="-56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Peter Drucker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32F7980-F19C-4A48-AD41-BDE527BD8424}"/>
              </a:ext>
            </a:extLst>
          </p:cNvPr>
          <p:cNvSpPr txBox="1"/>
          <p:nvPr/>
        </p:nvSpPr>
        <p:spPr>
          <a:xfrm>
            <a:off x="641499" y="3496087"/>
            <a:ext cx="557002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>
                <a:solidFill>
                  <a:srgbClr val="BDFF72"/>
                </a:solidFill>
                <a:latin typeface="Poppins"/>
                <a:cs typeface="Poppins"/>
              </a:rPr>
              <a:t>“In the world of global business, the question is not whether to go international, but how”</a:t>
            </a:r>
            <a:endParaRPr lang="en-DE" sz="3600">
              <a:solidFill>
                <a:srgbClr val="BDFF72"/>
              </a:solidFill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6553691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5313D-B73F-3DFB-F5E6-969B8327A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50E888C-77B5-9391-F742-3895B3CFF055}"/>
              </a:ext>
            </a:extLst>
          </p:cNvPr>
          <p:cNvGrpSpPr/>
          <p:nvPr/>
        </p:nvGrpSpPr>
        <p:grpSpPr>
          <a:xfrm>
            <a:off x="15871134" y="6672151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8285692-4EFA-9BDF-04A6-43BB0FDC1D4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E2E739C-F61B-4537-4D54-C84855F38ED6}"/>
              </a:ext>
            </a:extLst>
          </p:cNvPr>
          <p:cNvGrpSpPr/>
          <p:nvPr/>
        </p:nvGrpSpPr>
        <p:grpSpPr>
          <a:xfrm>
            <a:off x="2840462" y="4663225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FC333A7-21C3-4779-D933-33627DAEF14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8DE653D2-E348-689D-8BDB-DAA40A8CF858}"/>
              </a:ext>
            </a:extLst>
          </p:cNvPr>
          <p:cNvGrpSpPr/>
          <p:nvPr/>
        </p:nvGrpSpPr>
        <p:grpSpPr>
          <a:xfrm>
            <a:off x="15871134" y="4860388"/>
            <a:ext cx="1811762" cy="1811762"/>
            <a:chOff x="0" y="0"/>
            <a:chExt cx="6350000" cy="635000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969CF81-5149-A86B-66CC-D88B5B43FC6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AutoShape 11">
            <a:extLst>
              <a:ext uri="{FF2B5EF4-FFF2-40B4-BE49-F238E27FC236}">
                <a16:creationId xmlns:a16="http://schemas.microsoft.com/office/drawing/2014/main" id="{5B4CABD8-6529-5F10-4156-A0B073A6BBA5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6FCD8C28-00E6-8AFE-13A9-14AC97BE88DF}"/>
              </a:ext>
            </a:extLst>
          </p:cNvPr>
          <p:cNvSpPr txBox="1"/>
          <p:nvPr/>
        </p:nvSpPr>
        <p:spPr>
          <a:xfrm>
            <a:off x="1013813" y="458353"/>
            <a:ext cx="12544605" cy="14223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66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Agenda</a:t>
            </a:r>
            <a:endParaRPr lang="en-US" sz="2000" i="1">
              <a:solidFill>
                <a:srgbClr val="BDFF72"/>
              </a:solidFill>
              <a:latin typeface="Poppins" panose="00000500000000000000" pitchFamily="2" charset="0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2D38A518-0345-DAB9-3506-D48F3E2D2FB2}"/>
              </a:ext>
            </a:extLst>
          </p:cNvPr>
          <p:cNvSpPr txBox="1"/>
          <p:nvPr/>
        </p:nvSpPr>
        <p:spPr>
          <a:xfrm>
            <a:off x="1612379" y="2274573"/>
            <a:ext cx="11003326" cy="57378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3299">
                <a:solidFill>
                  <a:srgbClr val="BDFF72"/>
                </a:solidFill>
                <a:latin typeface="Poppins"/>
                <a:cs typeface="Poppins"/>
              </a:rPr>
              <a:t>Introduction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3299">
                <a:solidFill>
                  <a:schemeClr val="bg1"/>
                </a:solidFill>
                <a:latin typeface="Poppins"/>
                <a:cs typeface="Poppins"/>
              </a:rPr>
              <a:t>E</a:t>
            </a:r>
            <a:r>
              <a:rPr lang="en-GB" sz="3299">
                <a:solidFill>
                  <a:schemeClr val="bg1"/>
                </a:solidFill>
                <a:latin typeface="Poppins"/>
                <a:cs typeface="Poppins"/>
                <a:sym typeface="Poppins"/>
              </a:rPr>
              <a:t>xport Modes 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3299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Intermediate Entry Modes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3299">
                <a:solidFill>
                  <a:schemeClr val="bg1"/>
                </a:solidFill>
                <a:latin typeface="Poppins"/>
                <a:cs typeface="Poppins"/>
                <a:sym typeface="Poppins"/>
              </a:rPr>
              <a:t>Wholly Owned Subsidiaries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3299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Literature Review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3299">
                <a:solidFill>
                  <a:schemeClr val="bg1"/>
                </a:solidFill>
                <a:latin typeface="Poppins"/>
                <a:cs typeface="Poppins"/>
                <a:sym typeface="Poppins"/>
              </a:rPr>
              <a:t>Article of Significance (Non-Traditional Modes)</a:t>
            </a:r>
          </a:p>
          <a:p>
            <a:pPr marL="457200" indent="-457200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GB" sz="3299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References</a:t>
            </a:r>
          </a:p>
          <a:p>
            <a:pPr marL="457200" indent="-457200">
              <a:lnSpc>
                <a:spcPts val="296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3299" spc="-164">
              <a:solidFill>
                <a:srgbClr val="BDFF72"/>
              </a:solidFill>
              <a:latin typeface="Poppins"/>
              <a:cs typeface="Poppins"/>
              <a:sym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58203309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84086" y="363085"/>
            <a:ext cx="13719826" cy="14869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12100"/>
              </a:lnSpc>
            </a:pPr>
            <a:r>
              <a:rPr lang="en-US" sz="9000" spc="-5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Going International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595597" y="4728458"/>
            <a:ext cx="2888354" cy="2442542"/>
            <a:chOff x="0" y="190500"/>
            <a:chExt cx="3851138" cy="3256722"/>
          </a:xfrm>
        </p:grpSpPr>
        <p:sp>
          <p:nvSpPr>
            <p:cNvPr id="12" name="TextBox 12"/>
            <p:cNvSpPr txBox="1"/>
            <p:nvPr/>
          </p:nvSpPr>
          <p:spPr>
            <a:xfrm>
              <a:off x="0" y="2379409"/>
              <a:ext cx="3851138" cy="106781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69"/>
                </a:lnSpc>
                <a:spcBef>
                  <a:spcPct val="0"/>
                </a:spcBef>
              </a:pPr>
              <a:r>
                <a:rPr lang="en-GB" sz="3299" spc="-164">
                  <a:solidFill>
                    <a:srgbClr val="BDFF72"/>
                  </a:solidFill>
                  <a:latin typeface="Poppins"/>
                  <a:cs typeface="Poppins"/>
                </a:rPr>
                <a:t>Seek new markets</a:t>
              </a:r>
              <a:endParaRPr lang="en-US" sz="3299" spc="-164">
                <a:solidFill>
                  <a:srgbClr val="BDFF72"/>
                </a:solidFill>
                <a:latin typeface="Poppins"/>
                <a:cs typeface="Poppins"/>
                <a:sym typeface="Poppin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190500"/>
              <a:ext cx="3851138" cy="1828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99"/>
                </a:lnSpc>
                <a:spcBef>
                  <a:spcPct val="0"/>
                </a:spcBef>
              </a:pPr>
              <a:r>
                <a:rPr lang="en-US" sz="9999" spc="-4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01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108260" y="4721574"/>
            <a:ext cx="2888354" cy="2442541"/>
            <a:chOff x="0" y="190500"/>
            <a:chExt cx="3851138" cy="3256723"/>
          </a:xfrm>
        </p:grpSpPr>
        <p:sp>
          <p:nvSpPr>
            <p:cNvPr id="16" name="TextBox 16"/>
            <p:cNvSpPr txBox="1"/>
            <p:nvPr/>
          </p:nvSpPr>
          <p:spPr>
            <a:xfrm>
              <a:off x="0" y="2379409"/>
              <a:ext cx="3851138" cy="106781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969"/>
                </a:lnSpc>
                <a:spcBef>
                  <a:spcPct val="0"/>
                </a:spcBef>
              </a:pPr>
              <a:r>
                <a:rPr lang="en-GB" sz="3299" spc="-164">
                  <a:solidFill>
                    <a:srgbClr val="BDFF72"/>
                  </a:solidFill>
                  <a:latin typeface="Poppins"/>
                  <a:cs typeface="Poppins"/>
                </a:rPr>
                <a:t>Access to resources</a:t>
              </a:r>
              <a:endParaRPr lang="en-US" sz="3299" spc="-164">
                <a:solidFill>
                  <a:srgbClr val="BDFF72"/>
                </a:solidFill>
                <a:latin typeface="Poppins"/>
                <a:cs typeface="Poppins"/>
                <a:sym typeface="Poppin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190500"/>
              <a:ext cx="3851138" cy="18287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99"/>
                </a:lnSpc>
                <a:spcBef>
                  <a:spcPct val="0"/>
                </a:spcBef>
              </a:pPr>
              <a:r>
                <a:rPr lang="en-US" sz="9999" spc="-4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620923" y="4721574"/>
            <a:ext cx="2888354" cy="2442541"/>
            <a:chOff x="0" y="190500"/>
            <a:chExt cx="3851138" cy="3256723"/>
          </a:xfrm>
        </p:grpSpPr>
        <p:sp>
          <p:nvSpPr>
            <p:cNvPr id="20" name="TextBox 20"/>
            <p:cNvSpPr txBox="1"/>
            <p:nvPr/>
          </p:nvSpPr>
          <p:spPr>
            <a:xfrm>
              <a:off x="0" y="2379409"/>
              <a:ext cx="3851138" cy="106781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69"/>
                </a:lnSpc>
                <a:spcBef>
                  <a:spcPct val="0"/>
                </a:spcBef>
              </a:pPr>
              <a:r>
                <a:rPr lang="en-GB" sz="3299" spc="-164">
                  <a:solidFill>
                    <a:srgbClr val="BDFF72"/>
                  </a:solidFill>
                  <a:latin typeface="Poppins"/>
                  <a:cs typeface="Poppins"/>
                </a:rPr>
                <a:t>Competitive advantages</a:t>
              </a:r>
              <a:endParaRPr lang="en-US" sz="3299" spc="-164">
                <a:solidFill>
                  <a:srgbClr val="BDFF72"/>
                </a:solidFill>
                <a:latin typeface="Poppins"/>
                <a:cs typeface="Poppins"/>
                <a:sym typeface="Poppins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190500"/>
              <a:ext cx="3851138" cy="18288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8999"/>
                </a:lnSpc>
                <a:spcBef>
                  <a:spcPct val="0"/>
                </a:spcBef>
              </a:pPr>
              <a:r>
                <a:rPr lang="en-US" sz="9999" spc="-499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03</a:t>
              </a:r>
            </a:p>
          </p:txBody>
        </p:sp>
      </p:grpSp>
      <p:sp>
        <p:nvSpPr>
          <p:cNvPr id="23" name="AutoShape 23"/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BAEE2B-74DC-4E1D-AF2E-4DB592D3C5B2}"/>
              </a:ext>
            </a:extLst>
          </p:cNvPr>
          <p:cNvSpPr txBox="1"/>
          <p:nvPr/>
        </p:nvSpPr>
        <p:spPr>
          <a:xfrm>
            <a:off x="4232744" y="8327868"/>
            <a:ext cx="9822509" cy="414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2279"/>
              </a:lnSpc>
            </a:pPr>
            <a:r>
              <a:rPr lang="en-GB" sz="2800" b="1" spc="-56">
                <a:solidFill>
                  <a:srgbClr val="FFFFFF"/>
                </a:solidFill>
                <a:latin typeface="Poppins Bold"/>
                <a:cs typeface="Poppins Bold"/>
              </a:rPr>
              <a:t>Global expansion is no longer optional—it's strategic</a:t>
            </a:r>
            <a:endParaRPr lang="en-US" sz="2800" b="1" spc="-56">
              <a:solidFill>
                <a:srgbClr val="FFFFFF"/>
              </a:solidFill>
              <a:latin typeface="Poppins Bold"/>
              <a:cs typeface="Poppins Bold"/>
              <a:sym typeface="Poppins"/>
            </a:endParaRPr>
          </a:p>
        </p:txBody>
      </p:sp>
      <p:sp>
        <p:nvSpPr>
          <p:cNvPr id="21" name="TextBox 14"/>
          <p:cNvSpPr txBox="1"/>
          <p:nvPr/>
        </p:nvSpPr>
        <p:spPr>
          <a:xfrm>
            <a:off x="8060109" y="2767865"/>
            <a:ext cx="3297080" cy="460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969"/>
              </a:lnSpc>
              <a:spcBef>
                <a:spcPct val="0"/>
              </a:spcBef>
            </a:pPr>
            <a:r>
              <a:rPr lang="en-US" sz="480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WHEN? </a:t>
            </a:r>
          </a:p>
        </p:txBody>
      </p:sp>
      <p:sp>
        <p:nvSpPr>
          <p:cNvPr id="24" name="TextBox 15"/>
          <p:cNvSpPr txBox="1"/>
          <p:nvPr/>
        </p:nvSpPr>
        <p:spPr>
          <a:xfrm>
            <a:off x="4183188" y="2835192"/>
            <a:ext cx="3075853" cy="3935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279"/>
              </a:lnSpc>
            </a:pPr>
            <a:r>
              <a:rPr lang="en-US" sz="4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WHY? </a:t>
            </a: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1B4B2179-843D-D4D5-D3C3-919FCEA51F1F}"/>
              </a:ext>
            </a:extLst>
          </p:cNvPr>
          <p:cNvSpPr txBox="1"/>
          <p:nvPr/>
        </p:nvSpPr>
        <p:spPr>
          <a:xfrm>
            <a:off x="12359396" y="2767865"/>
            <a:ext cx="3297080" cy="460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969"/>
              </a:lnSpc>
              <a:spcBef>
                <a:spcPct val="0"/>
              </a:spcBef>
            </a:pPr>
            <a:r>
              <a:rPr lang="en-US" sz="480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HOW? </a:t>
            </a:r>
          </a:p>
        </p:txBody>
      </p:sp>
      <p:sp>
        <p:nvSpPr>
          <p:cNvPr id="26" name="AutoShape 23">
            <a:extLst>
              <a:ext uri="{FF2B5EF4-FFF2-40B4-BE49-F238E27FC236}">
                <a16:creationId xmlns:a16="http://schemas.microsoft.com/office/drawing/2014/main" id="{FF72A3D7-96E4-20AF-3766-6156AB2174CD}"/>
              </a:ext>
            </a:extLst>
          </p:cNvPr>
          <p:cNvSpPr/>
          <p:nvPr/>
        </p:nvSpPr>
        <p:spPr>
          <a:xfrm>
            <a:off x="1028700" y="3629014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AC1FC330-A831-C7E3-064E-8AF81CB03637}"/>
              </a:ext>
            </a:extLst>
          </p:cNvPr>
          <p:cNvSpPr txBox="1"/>
          <p:nvPr/>
        </p:nvSpPr>
        <p:spPr>
          <a:xfrm>
            <a:off x="14265594" y="9008726"/>
            <a:ext cx="2993706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Nikolas</a:t>
            </a: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28" name="TextBox 18">
            <a:extLst>
              <a:ext uri="{FF2B5EF4-FFF2-40B4-BE49-F238E27FC236}">
                <a16:creationId xmlns:a16="http://schemas.microsoft.com/office/drawing/2014/main" id="{6B695544-F01C-0AFD-936F-47E21B45B78A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ea typeface="Poppins Bold"/>
                <a:cs typeface="Poppins Bold"/>
              </a:rPr>
              <a:t>GROUP 4</a:t>
            </a:r>
            <a:endParaRPr lang="en-US" sz="1800" b="1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745819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8"/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8"/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ea typeface="Poppins Bold"/>
                <a:cs typeface="Poppins Bold"/>
              </a:rPr>
              <a:t>GROUP 4</a:t>
            </a:r>
            <a:endParaRPr lang="en-US" sz="1800" b="1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076A2C69-2C27-6BEA-00C7-0391C6CA3D4A}"/>
              </a:ext>
            </a:extLst>
          </p:cNvPr>
          <p:cNvSpPr txBox="1"/>
          <p:nvPr/>
        </p:nvSpPr>
        <p:spPr>
          <a:xfrm>
            <a:off x="14265594" y="9008726"/>
            <a:ext cx="2993706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Nikolas</a:t>
            </a: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DA95C188-6682-2E95-8C92-003E5877732B}"/>
              </a:ext>
            </a:extLst>
          </p:cNvPr>
          <p:cNvSpPr txBox="1"/>
          <p:nvPr/>
        </p:nvSpPr>
        <p:spPr>
          <a:xfrm>
            <a:off x="7360551" y="9019826"/>
            <a:ext cx="3566897" cy="625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Export Entry Modes – Gateway to Global Markets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30B6CDD2-3ED6-F1B3-C965-B9F4C4AB4241}"/>
              </a:ext>
            </a:extLst>
          </p:cNvPr>
          <p:cNvSpPr txBox="1"/>
          <p:nvPr/>
        </p:nvSpPr>
        <p:spPr>
          <a:xfrm>
            <a:off x="-94390" y="487478"/>
            <a:ext cx="6513581" cy="910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969"/>
              </a:lnSpc>
              <a:spcBef>
                <a:spcPct val="0"/>
              </a:spcBef>
            </a:pPr>
            <a:endParaRPr lang="en-US" sz="6600" spc="-164">
              <a:solidFill>
                <a:srgbClr val="BDFF7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>
              <a:lnSpc>
                <a:spcPts val="2969"/>
              </a:lnSpc>
              <a:spcBef>
                <a:spcPct val="0"/>
              </a:spcBef>
            </a:pPr>
            <a:r>
              <a:rPr lang="en-US" sz="6600" spc="-164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Entry Modes</a:t>
            </a:r>
            <a:r>
              <a:rPr lang="en-US" sz="5400" spc="-164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   </a:t>
            </a:r>
          </a:p>
        </p:txBody>
      </p:sp>
      <p:sp>
        <p:nvSpPr>
          <p:cNvPr id="9" name="TextBox 19">
            <a:extLst>
              <a:ext uri="{FF2B5EF4-FFF2-40B4-BE49-F238E27FC236}">
                <a16:creationId xmlns:a16="http://schemas.microsoft.com/office/drawing/2014/main" id="{F6AD8FE3-EFB5-E6A0-0847-A50112B68F47}"/>
              </a:ext>
            </a:extLst>
          </p:cNvPr>
          <p:cNvSpPr txBox="1"/>
          <p:nvPr/>
        </p:nvSpPr>
        <p:spPr>
          <a:xfrm>
            <a:off x="712826" y="1674325"/>
            <a:ext cx="14315781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/>
            <a:r>
              <a:rPr lang="en-US" sz="5400" spc="-5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“</a:t>
            </a:r>
            <a:r>
              <a:rPr lang="en-US" sz="5400" spc="-1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Choosing the right entry mode can mean the difference between global growth and international failure” </a:t>
            </a:r>
          </a:p>
        </p:txBody>
      </p:sp>
      <p:grpSp>
        <p:nvGrpSpPr>
          <p:cNvPr id="22" name="Group 3"/>
          <p:cNvGrpSpPr/>
          <p:nvPr/>
        </p:nvGrpSpPr>
        <p:grpSpPr>
          <a:xfrm>
            <a:off x="11469161" y="4641033"/>
            <a:ext cx="1811762" cy="1811762"/>
            <a:chOff x="0" y="0"/>
            <a:chExt cx="6350000" cy="6350000"/>
          </a:xfrm>
        </p:grpSpPr>
        <p:sp>
          <p:nvSpPr>
            <p:cNvPr id="23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US" sz="2400">
                  <a:latin typeface="Poppins" panose="00000500000000000000" pitchFamily="2" charset="0"/>
                  <a:cs typeface="Poppins" panose="00000500000000000000" pitchFamily="2" charset="0"/>
                </a:rPr>
                <a:t>Control</a:t>
              </a:r>
            </a:p>
          </p:txBody>
        </p:sp>
      </p:grpSp>
      <p:grpSp>
        <p:nvGrpSpPr>
          <p:cNvPr id="24" name="Group 5"/>
          <p:cNvGrpSpPr/>
          <p:nvPr/>
        </p:nvGrpSpPr>
        <p:grpSpPr>
          <a:xfrm>
            <a:off x="4871784" y="4641033"/>
            <a:ext cx="1811762" cy="1811762"/>
            <a:chOff x="0" y="0"/>
            <a:chExt cx="6350000" cy="6350000"/>
          </a:xfrm>
        </p:grpSpPr>
        <p:sp>
          <p:nvSpPr>
            <p:cNvPr id="27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algn="ctr"/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US" sz="2400">
                  <a:latin typeface="Poppins" panose="00000500000000000000" pitchFamily="2" charset="0"/>
                  <a:cs typeface="Poppins" panose="00000500000000000000" pitchFamily="2" charset="0"/>
                </a:rPr>
                <a:t>Resources</a:t>
              </a:r>
            </a:p>
          </p:txBody>
        </p:sp>
      </p:grpSp>
      <p:grpSp>
        <p:nvGrpSpPr>
          <p:cNvPr id="28" name="Group 7"/>
          <p:cNvGrpSpPr/>
          <p:nvPr/>
        </p:nvGrpSpPr>
        <p:grpSpPr>
          <a:xfrm>
            <a:off x="11469161" y="6867817"/>
            <a:ext cx="1811762" cy="1811762"/>
            <a:chOff x="0" y="0"/>
            <a:chExt cx="6350000" cy="6350000"/>
          </a:xfrm>
        </p:grpSpPr>
        <p:sp>
          <p:nvSpPr>
            <p:cNvPr id="29" name="Freeform 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algn="ctr"/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US" sz="2400">
                  <a:latin typeface="Poppins" panose="00000500000000000000" pitchFamily="2" charset="0"/>
                  <a:cs typeface="Poppins" panose="00000500000000000000" pitchFamily="2" charset="0"/>
                </a:rPr>
                <a:t>Flexibility</a:t>
              </a:r>
            </a:p>
          </p:txBody>
        </p:sp>
      </p:grpSp>
      <p:grpSp>
        <p:nvGrpSpPr>
          <p:cNvPr id="30" name="Group 9"/>
          <p:cNvGrpSpPr/>
          <p:nvPr/>
        </p:nvGrpSpPr>
        <p:grpSpPr>
          <a:xfrm>
            <a:off x="8238118" y="5651761"/>
            <a:ext cx="1811762" cy="1811762"/>
            <a:chOff x="0" y="1865628"/>
            <a:chExt cx="6350000" cy="6350000"/>
          </a:xfrm>
        </p:grpSpPr>
        <p:sp>
          <p:nvSpPr>
            <p:cNvPr id="31" name="Freeform 10"/>
            <p:cNvSpPr/>
            <p:nvPr/>
          </p:nvSpPr>
          <p:spPr>
            <a:xfrm>
              <a:off x="0" y="1865628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algn="ctr"/>
              <a:endParaRPr lang="en-US" sz="2400" b="1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US" sz="2400" b="1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US" sz="2400" b="1">
                  <a:latin typeface="Poppins" panose="00000500000000000000" pitchFamily="2" charset="0"/>
                  <a:cs typeface="Poppins" panose="00000500000000000000" pitchFamily="2" charset="0"/>
                </a:rPr>
                <a:t>Decision</a:t>
              </a:r>
            </a:p>
          </p:txBody>
        </p:sp>
      </p:grpSp>
      <p:grpSp>
        <p:nvGrpSpPr>
          <p:cNvPr id="32" name="Group 3">
            <a:extLst>
              <a:ext uri="{FF2B5EF4-FFF2-40B4-BE49-F238E27FC236}">
                <a16:creationId xmlns:a16="http://schemas.microsoft.com/office/drawing/2014/main" id="{E3DF6DD0-3F97-2194-3A42-87F0D2FD14AD}"/>
              </a:ext>
            </a:extLst>
          </p:cNvPr>
          <p:cNvGrpSpPr/>
          <p:nvPr/>
        </p:nvGrpSpPr>
        <p:grpSpPr>
          <a:xfrm>
            <a:off x="4871784" y="6867816"/>
            <a:ext cx="1811762" cy="1811762"/>
            <a:chOff x="0" y="0"/>
            <a:chExt cx="6350000" cy="6350000"/>
          </a:xfrm>
        </p:grpSpPr>
        <p:sp>
          <p:nvSpPr>
            <p:cNvPr id="33" name="Freeform 4">
              <a:extLst>
                <a:ext uri="{FF2B5EF4-FFF2-40B4-BE49-F238E27FC236}">
                  <a16:creationId xmlns:a16="http://schemas.microsoft.com/office/drawing/2014/main" id="{60B87F4D-E9B1-0472-F37E-93ECFDD633B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algn="ctr"/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endParaRPr lang="en-US" sz="2400">
                <a:latin typeface="Poppins" panose="00000500000000000000" pitchFamily="2" charset="0"/>
                <a:cs typeface="Poppins" panose="00000500000000000000" pitchFamily="2" charset="0"/>
              </a:endParaRPr>
            </a:p>
            <a:p>
              <a:pPr algn="ctr"/>
              <a:r>
                <a:rPr lang="en-US" sz="2400">
                  <a:latin typeface="Poppins" panose="00000500000000000000" pitchFamily="2" charset="0"/>
                  <a:cs typeface="Poppins" panose="00000500000000000000" pitchFamily="2" charset="0"/>
                </a:rPr>
                <a:t>Risk</a:t>
              </a:r>
            </a:p>
          </p:txBody>
        </p:sp>
      </p:grpSp>
    </p:spTree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6B07B48-DA96-E2D8-A64A-A5D43635BD4C}"/>
              </a:ext>
            </a:extLst>
          </p:cNvPr>
          <p:cNvSpPr/>
          <p:nvPr/>
        </p:nvSpPr>
        <p:spPr>
          <a:xfrm>
            <a:off x="358140" y="853737"/>
            <a:ext cx="17571720" cy="4757834"/>
          </a:xfrm>
          <a:prstGeom prst="rect">
            <a:avLst/>
          </a:prstGeom>
          <a:solidFill>
            <a:srgbClr val="C6D9F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grpSp>
        <p:nvGrpSpPr>
          <p:cNvPr id="12" name="Group 12"/>
          <p:cNvGrpSpPr/>
          <p:nvPr/>
        </p:nvGrpSpPr>
        <p:grpSpPr>
          <a:xfrm>
            <a:off x="16045100" y="6786867"/>
            <a:ext cx="1811762" cy="1811762"/>
            <a:chOff x="0" y="0"/>
            <a:chExt cx="6350000" cy="635000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13" name="Freeform 1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2" name="AutoShape 22"/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DA9B940-BB90-7361-08C8-65C0A48CF766}"/>
              </a:ext>
            </a:extLst>
          </p:cNvPr>
          <p:cNvSpPr txBox="1"/>
          <p:nvPr/>
        </p:nvSpPr>
        <p:spPr>
          <a:xfrm>
            <a:off x="1028700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</a:rPr>
              <a:t>GROUP 4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24" name="TextBox 18">
            <a:extLst>
              <a:ext uri="{FF2B5EF4-FFF2-40B4-BE49-F238E27FC236}">
                <a16:creationId xmlns:a16="http://schemas.microsoft.com/office/drawing/2014/main" id="{30B6D51E-8063-4B3B-6929-5052C4258073}"/>
              </a:ext>
            </a:extLst>
          </p:cNvPr>
          <p:cNvSpPr txBox="1"/>
          <p:nvPr/>
        </p:nvSpPr>
        <p:spPr>
          <a:xfrm>
            <a:off x="7360551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Indirect Export Modes</a:t>
            </a:r>
            <a:endParaRPr lang="en-US" sz="1800">
              <a:solidFill>
                <a:schemeClr val="bg1"/>
              </a:solidFill>
              <a:latin typeface="Poppins" panose="00000500000000000000" pitchFamily="2" charset="0"/>
              <a:ea typeface="Poppins Bold"/>
              <a:cs typeface="Poppins" panose="00000500000000000000" pitchFamily="2" charset="0"/>
            </a:endParaRPr>
          </a:p>
        </p:txBody>
      </p:sp>
      <p:sp>
        <p:nvSpPr>
          <p:cNvPr id="30" name="TextBox 5">
            <a:extLst>
              <a:ext uri="{FF2B5EF4-FFF2-40B4-BE49-F238E27FC236}">
                <a16:creationId xmlns:a16="http://schemas.microsoft.com/office/drawing/2014/main" id="{BED8A4DD-740E-1553-2774-0E4396B377A4}"/>
              </a:ext>
            </a:extLst>
          </p:cNvPr>
          <p:cNvSpPr txBox="1"/>
          <p:nvPr/>
        </p:nvSpPr>
        <p:spPr>
          <a:xfrm>
            <a:off x="11114058" y="999175"/>
            <a:ext cx="2993706" cy="31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Border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33" name="TextBox 5">
            <a:extLst>
              <a:ext uri="{FF2B5EF4-FFF2-40B4-BE49-F238E27FC236}">
                <a16:creationId xmlns:a16="http://schemas.microsoft.com/office/drawing/2014/main" id="{8BD936AD-7C64-B6FD-BE41-E92DAE2280DF}"/>
              </a:ext>
            </a:extLst>
          </p:cNvPr>
          <p:cNvSpPr txBox="1"/>
          <p:nvPr/>
        </p:nvSpPr>
        <p:spPr>
          <a:xfrm>
            <a:off x="14482286" y="1098209"/>
            <a:ext cx="2993706" cy="31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Foreign Target Market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34" name="TextBox 5">
            <a:extLst>
              <a:ext uri="{FF2B5EF4-FFF2-40B4-BE49-F238E27FC236}">
                <a16:creationId xmlns:a16="http://schemas.microsoft.com/office/drawing/2014/main" id="{4219C21A-432C-3828-780F-DF260476A9E0}"/>
              </a:ext>
            </a:extLst>
          </p:cNvPr>
          <p:cNvSpPr txBox="1"/>
          <p:nvPr/>
        </p:nvSpPr>
        <p:spPr>
          <a:xfrm>
            <a:off x="907319" y="1054472"/>
            <a:ext cx="3841374" cy="31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Home Country/Third Country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792886A7-43B3-BE1E-A1E7-A4FF9442D9BF}"/>
              </a:ext>
            </a:extLst>
          </p:cNvPr>
          <p:cNvSpPr/>
          <p:nvPr/>
        </p:nvSpPr>
        <p:spPr>
          <a:xfrm>
            <a:off x="-10206070" y="1982347"/>
            <a:ext cx="4632960" cy="1346675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2DAF05D-B90B-E9A0-4593-96DC3AC61238}"/>
              </a:ext>
            </a:extLst>
          </p:cNvPr>
          <p:cNvSpPr/>
          <p:nvPr/>
        </p:nvSpPr>
        <p:spPr>
          <a:xfrm>
            <a:off x="-10206070" y="2313094"/>
            <a:ext cx="3960467" cy="6771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R&amp;D</a:t>
            </a:r>
            <a:endParaRPr lang="el-GR" sz="200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BFF1546-A906-04F5-3655-65A7B1947915}"/>
              </a:ext>
            </a:extLst>
          </p:cNvPr>
          <p:cNvSpPr/>
          <p:nvPr/>
        </p:nvSpPr>
        <p:spPr>
          <a:xfrm>
            <a:off x="-9421442" y="2313095"/>
            <a:ext cx="3175839" cy="67719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l-GR" sz="200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C682DDB-D323-2D51-1476-D38B021BFCB2}"/>
              </a:ext>
            </a:extLst>
          </p:cNvPr>
          <p:cNvSpPr/>
          <p:nvPr/>
        </p:nvSpPr>
        <p:spPr>
          <a:xfrm>
            <a:off x="-7907291" y="2313096"/>
            <a:ext cx="1661688" cy="677190"/>
          </a:xfrm>
          <a:prstGeom prst="rect">
            <a:avLst/>
          </a:prstGeom>
          <a:solidFill>
            <a:srgbClr val="BDFF7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l-GR" sz="200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3C8344F0-2072-81D9-0D6A-D11F8E0E5F3A}"/>
              </a:ext>
            </a:extLst>
          </p:cNvPr>
          <p:cNvSpPr/>
          <p:nvPr/>
        </p:nvSpPr>
        <p:spPr>
          <a:xfrm>
            <a:off x="-10654121" y="3651282"/>
            <a:ext cx="4632960" cy="1346675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B54D591A-7F2F-7459-5F46-F573ED9C2AE5}"/>
              </a:ext>
            </a:extLst>
          </p:cNvPr>
          <p:cNvSpPr/>
          <p:nvPr/>
        </p:nvSpPr>
        <p:spPr>
          <a:xfrm>
            <a:off x="-10654121" y="3990015"/>
            <a:ext cx="2298779" cy="6692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R&amp;D</a:t>
            </a:r>
            <a:endParaRPr lang="el-GR" sz="200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74ECAC4-7474-436F-A2DB-09C0026B84A5}"/>
              </a:ext>
            </a:extLst>
          </p:cNvPr>
          <p:cNvSpPr/>
          <p:nvPr/>
        </p:nvSpPr>
        <p:spPr>
          <a:xfrm>
            <a:off x="-9869493" y="3990014"/>
            <a:ext cx="1514151" cy="6692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l-GR" sz="200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C2E0D42-557D-AAFC-EEDA-5E3A99F93D87}"/>
              </a:ext>
            </a:extLst>
          </p:cNvPr>
          <p:cNvSpPr/>
          <p:nvPr/>
        </p:nvSpPr>
        <p:spPr>
          <a:xfrm>
            <a:off x="-5636567" y="3986730"/>
            <a:ext cx="1677259" cy="671613"/>
          </a:xfrm>
          <a:prstGeom prst="rect">
            <a:avLst/>
          </a:prstGeom>
          <a:solidFill>
            <a:srgbClr val="BDFF7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l-GR" sz="200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67" name="TextBox 5">
            <a:extLst>
              <a:ext uri="{FF2B5EF4-FFF2-40B4-BE49-F238E27FC236}">
                <a16:creationId xmlns:a16="http://schemas.microsoft.com/office/drawing/2014/main" id="{20E092D9-5E8B-5EE9-F5D6-CEA521F20385}"/>
              </a:ext>
            </a:extLst>
          </p:cNvPr>
          <p:cNvSpPr txBox="1"/>
          <p:nvPr/>
        </p:nvSpPr>
        <p:spPr>
          <a:xfrm>
            <a:off x="-10395830" y="1949274"/>
            <a:ext cx="681160" cy="29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68" name="TextBox 5">
            <a:extLst>
              <a:ext uri="{FF2B5EF4-FFF2-40B4-BE49-F238E27FC236}">
                <a16:creationId xmlns:a16="http://schemas.microsoft.com/office/drawing/2014/main" id="{23F2E02B-E075-D8B1-592E-6FA5B4A49D26}"/>
              </a:ext>
            </a:extLst>
          </p:cNvPr>
          <p:cNvSpPr txBox="1"/>
          <p:nvPr/>
        </p:nvSpPr>
        <p:spPr>
          <a:xfrm>
            <a:off x="7019971" y="1448107"/>
            <a:ext cx="681160" cy="29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70" name="TextBox 5">
            <a:extLst>
              <a:ext uri="{FF2B5EF4-FFF2-40B4-BE49-F238E27FC236}">
                <a16:creationId xmlns:a16="http://schemas.microsoft.com/office/drawing/2014/main" id="{76841A40-79A4-0EF2-ADD9-43C9965DCB27}"/>
              </a:ext>
            </a:extLst>
          </p:cNvPr>
          <p:cNvSpPr txBox="1"/>
          <p:nvPr/>
        </p:nvSpPr>
        <p:spPr>
          <a:xfrm>
            <a:off x="265101" y="3538305"/>
            <a:ext cx="1397706" cy="29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A: Rider</a:t>
            </a: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71" name="TextBox 5">
            <a:extLst>
              <a:ext uri="{FF2B5EF4-FFF2-40B4-BE49-F238E27FC236}">
                <a16:creationId xmlns:a16="http://schemas.microsoft.com/office/drawing/2014/main" id="{A24B4555-DBED-DED5-3224-BA005D266D36}"/>
              </a:ext>
            </a:extLst>
          </p:cNvPr>
          <p:cNvSpPr txBox="1"/>
          <p:nvPr/>
        </p:nvSpPr>
        <p:spPr>
          <a:xfrm>
            <a:off x="6529707" y="3523611"/>
            <a:ext cx="1661688" cy="29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B: Carrier</a:t>
            </a: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1D3A625-A750-8DAA-6204-846E01F701D7}"/>
              </a:ext>
            </a:extLst>
          </p:cNvPr>
          <p:cNvCxnSpPr>
            <a:cxnSpLocks/>
          </p:cNvCxnSpPr>
          <p:nvPr/>
        </p:nvCxnSpPr>
        <p:spPr>
          <a:xfrm>
            <a:off x="12610911" y="1366737"/>
            <a:ext cx="0" cy="394415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5">
            <a:extLst>
              <a:ext uri="{FF2B5EF4-FFF2-40B4-BE49-F238E27FC236}">
                <a16:creationId xmlns:a16="http://schemas.microsoft.com/office/drawing/2014/main" id="{C97FB039-8B23-F229-FAA8-C1198A6B77C6}"/>
              </a:ext>
            </a:extLst>
          </p:cNvPr>
          <p:cNvSpPr txBox="1"/>
          <p:nvPr/>
        </p:nvSpPr>
        <p:spPr>
          <a:xfrm>
            <a:off x="12571326" y="3968840"/>
            <a:ext cx="2975148" cy="632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B’s International </a:t>
            </a:r>
          </a:p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Sales Organization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78" name="TextBox 5">
            <a:extLst>
              <a:ext uri="{FF2B5EF4-FFF2-40B4-BE49-F238E27FC236}">
                <a16:creationId xmlns:a16="http://schemas.microsoft.com/office/drawing/2014/main" id="{1010D6ED-59FB-C0C5-3A78-6FBBE898E2AB}"/>
              </a:ext>
            </a:extLst>
          </p:cNvPr>
          <p:cNvSpPr txBox="1"/>
          <p:nvPr/>
        </p:nvSpPr>
        <p:spPr>
          <a:xfrm>
            <a:off x="15532461" y="1983474"/>
            <a:ext cx="2370053" cy="6191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C: Export Buying Agent </a:t>
            </a: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79" name="TextBox 5">
            <a:extLst>
              <a:ext uri="{FF2B5EF4-FFF2-40B4-BE49-F238E27FC236}">
                <a16:creationId xmlns:a16="http://schemas.microsoft.com/office/drawing/2014/main" id="{9F3EA41A-9C64-9D2C-ABF3-8D7E913033A5}"/>
              </a:ext>
            </a:extLst>
          </p:cNvPr>
          <p:cNvSpPr txBox="1"/>
          <p:nvPr/>
        </p:nvSpPr>
        <p:spPr>
          <a:xfrm>
            <a:off x="15635038" y="4115731"/>
            <a:ext cx="2370053" cy="29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C: “Piggyback”</a:t>
            </a:r>
            <a:endParaRPr lang="en-US" sz="2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05B37621-D207-3712-AA78-417A3B8A3B0B}"/>
              </a:ext>
            </a:extLst>
          </p:cNvPr>
          <p:cNvSpPr txBox="1"/>
          <p:nvPr/>
        </p:nvSpPr>
        <p:spPr>
          <a:xfrm>
            <a:off x="358140" y="6024837"/>
            <a:ext cx="11216309" cy="436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just">
              <a:lnSpc>
                <a:spcPts val="2279"/>
              </a:lnSpc>
            </a:pPr>
            <a:r>
              <a:rPr lang="en-US" sz="3200" spc="-56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Reliance on Intermediaries in the Home Country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7FED427-4881-E520-16E6-1FCAEBF5B1D6}"/>
              </a:ext>
            </a:extLst>
          </p:cNvPr>
          <p:cNvSpPr txBox="1"/>
          <p:nvPr/>
        </p:nvSpPr>
        <p:spPr>
          <a:xfrm>
            <a:off x="547138" y="6432167"/>
            <a:ext cx="11216309" cy="17020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spc="-56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Export Buying Agents 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spc="-56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Brokers</a:t>
            </a:r>
          </a:p>
          <a:p>
            <a:pPr marL="342900" lvl="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spc="-56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Export Management Companies (EMCs)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D35ACA1-B2FF-7FFD-0D1D-4BAC38C27509}"/>
              </a:ext>
            </a:extLst>
          </p:cNvPr>
          <p:cNvSpPr txBox="1"/>
          <p:nvPr/>
        </p:nvSpPr>
        <p:spPr>
          <a:xfrm>
            <a:off x="10717673" y="6209982"/>
            <a:ext cx="752922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spc="-56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Piggybacking - Small Medium Enterprises (SMEs)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4D750F43-1579-7844-7ADB-74A5EB10F4C1}"/>
              </a:ext>
            </a:extLst>
          </p:cNvPr>
          <p:cNvSpPr/>
          <p:nvPr/>
        </p:nvSpPr>
        <p:spPr>
          <a:xfrm>
            <a:off x="10927448" y="6878412"/>
            <a:ext cx="4683350" cy="17020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0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 SME (the “Rider) utilizes the established distribution network of a larger company (the “Carrier”) for exporting its products to a foreign market.</a:t>
            </a:r>
            <a:endParaRPr lang="el-GR" sz="2000">
              <a:solidFill>
                <a:schemeClr val="tx1"/>
              </a:solidFill>
              <a:cs typeface="Poppins" panose="00000500000000000000" pitchFamily="2" charset="0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68BA6814-77A0-AD16-EF59-EE573DFB5287}"/>
              </a:ext>
            </a:extLst>
          </p:cNvPr>
          <p:cNvSpPr txBox="1"/>
          <p:nvPr/>
        </p:nvSpPr>
        <p:spPr>
          <a:xfrm>
            <a:off x="10718007" y="5521946"/>
            <a:ext cx="10088880" cy="4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pc="-56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Low Cost &amp; Minimal Risk vs Lack of Control &amp; Poor Market Feedback </a:t>
            </a:r>
            <a:r>
              <a:rPr lang="en-US" sz="1800" spc="-56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189A7B3D-97F3-417D-D941-1F9EF920D715}"/>
              </a:ext>
            </a:extLst>
          </p:cNvPr>
          <p:cNvSpPr txBox="1"/>
          <p:nvPr/>
        </p:nvSpPr>
        <p:spPr>
          <a:xfrm>
            <a:off x="286393" y="1417237"/>
            <a:ext cx="681160" cy="31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</a:t>
            </a:r>
            <a:endParaRPr lang="en-US" sz="2000" b="1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12B25C-F952-1E24-2262-4C8936CA6B4F}"/>
              </a:ext>
            </a:extLst>
          </p:cNvPr>
          <p:cNvSpPr txBox="1"/>
          <p:nvPr/>
        </p:nvSpPr>
        <p:spPr>
          <a:xfrm>
            <a:off x="-771918" y="5146747"/>
            <a:ext cx="10088880" cy="426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600" spc="-56">
                <a:solidFill>
                  <a:srgbClr val="012B1B"/>
                </a:solidFill>
                <a:latin typeface="Poppins"/>
                <a:ea typeface="Poppins"/>
                <a:cs typeface="Poppins"/>
                <a:sym typeface="Poppins"/>
              </a:rPr>
              <a:t>A: Manufacturer of Products &amp; Services, B: Independent Intermediary, C: Customer  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01B34623-BA99-F9BA-E69B-4C5775FC9B61}"/>
              </a:ext>
            </a:extLst>
          </p:cNvPr>
          <p:cNvSpPr txBox="1"/>
          <p:nvPr/>
        </p:nvSpPr>
        <p:spPr>
          <a:xfrm>
            <a:off x="6740572" y="332538"/>
            <a:ext cx="4113941" cy="348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800" b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Indirect Export Modes</a:t>
            </a:r>
            <a:r>
              <a:rPr lang="en-US" sz="2000" b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84F9D1C9-A3F1-01A6-6AC9-3CBAE55C8B4B}"/>
              </a:ext>
            </a:extLst>
          </p:cNvPr>
          <p:cNvSpPr/>
          <p:nvPr/>
        </p:nvSpPr>
        <p:spPr>
          <a:xfrm>
            <a:off x="4588168" y="1769143"/>
            <a:ext cx="2336755" cy="761851"/>
          </a:xfrm>
          <a:prstGeom prst="homePlate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Arrow: Pentagon 5">
            <a:extLst>
              <a:ext uri="{FF2B5EF4-FFF2-40B4-BE49-F238E27FC236}">
                <a16:creationId xmlns:a16="http://schemas.microsoft.com/office/drawing/2014/main" id="{FCAA10E1-3246-B99E-0E10-3CE32FA284EE}"/>
              </a:ext>
            </a:extLst>
          </p:cNvPr>
          <p:cNvSpPr/>
          <p:nvPr/>
        </p:nvSpPr>
        <p:spPr>
          <a:xfrm>
            <a:off x="3399241" y="1769144"/>
            <a:ext cx="2464268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Arrow: Pentagon 6">
            <a:extLst>
              <a:ext uri="{FF2B5EF4-FFF2-40B4-BE49-F238E27FC236}">
                <a16:creationId xmlns:a16="http://schemas.microsoft.com/office/drawing/2014/main" id="{60213395-DA19-6098-B86F-68DC2333B4BB}"/>
              </a:ext>
            </a:extLst>
          </p:cNvPr>
          <p:cNvSpPr/>
          <p:nvPr/>
        </p:nvSpPr>
        <p:spPr>
          <a:xfrm>
            <a:off x="1115097" y="1769144"/>
            <a:ext cx="2689650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Arrow: Pentagon 7">
            <a:extLst>
              <a:ext uri="{FF2B5EF4-FFF2-40B4-BE49-F238E27FC236}">
                <a16:creationId xmlns:a16="http://schemas.microsoft.com/office/drawing/2014/main" id="{23D32A6F-3D28-E955-D86F-AFABBC45B895}"/>
              </a:ext>
            </a:extLst>
          </p:cNvPr>
          <p:cNvSpPr/>
          <p:nvPr/>
        </p:nvSpPr>
        <p:spPr>
          <a:xfrm>
            <a:off x="413985" y="1769145"/>
            <a:ext cx="1111788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Arrow: Pentagon 8">
            <a:extLst>
              <a:ext uri="{FF2B5EF4-FFF2-40B4-BE49-F238E27FC236}">
                <a16:creationId xmlns:a16="http://schemas.microsoft.com/office/drawing/2014/main" id="{7DE1DF4A-AE1A-700A-A6A3-5308640A243B}"/>
              </a:ext>
            </a:extLst>
          </p:cNvPr>
          <p:cNvSpPr/>
          <p:nvPr/>
        </p:nvSpPr>
        <p:spPr>
          <a:xfrm>
            <a:off x="10299124" y="1769143"/>
            <a:ext cx="2133799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8B2AFD18-B818-0A49-8399-A7B937D26016}"/>
              </a:ext>
            </a:extLst>
          </p:cNvPr>
          <p:cNvSpPr/>
          <p:nvPr/>
        </p:nvSpPr>
        <p:spPr>
          <a:xfrm>
            <a:off x="9138191" y="1769144"/>
            <a:ext cx="1538200" cy="761851"/>
          </a:xfrm>
          <a:prstGeom prst="homePlate">
            <a:avLst/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A5F27E7A-DBAF-6538-6950-2BF8240FF934}"/>
              </a:ext>
            </a:extLst>
          </p:cNvPr>
          <p:cNvSpPr/>
          <p:nvPr/>
        </p:nvSpPr>
        <p:spPr>
          <a:xfrm>
            <a:off x="8014408" y="1769144"/>
            <a:ext cx="1549760" cy="761851"/>
          </a:xfrm>
          <a:prstGeom prst="homePlate">
            <a:avLst/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FA1454A3-4E80-7033-6AC5-87232D0CB033}"/>
              </a:ext>
            </a:extLst>
          </p:cNvPr>
          <p:cNvSpPr/>
          <p:nvPr/>
        </p:nvSpPr>
        <p:spPr>
          <a:xfrm>
            <a:off x="7263453" y="1769145"/>
            <a:ext cx="1111788" cy="761851"/>
          </a:xfrm>
          <a:prstGeom prst="homePlate">
            <a:avLst/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313B8E9-E4A1-69AB-F1C3-D9EBDA858E10}"/>
              </a:ext>
            </a:extLst>
          </p:cNvPr>
          <p:cNvCxnSpPr>
            <a:cxnSpLocks/>
          </p:cNvCxnSpPr>
          <p:nvPr/>
        </p:nvCxnSpPr>
        <p:spPr>
          <a:xfrm>
            <a:off x="6906262" y="2143327"/>
            <a:ext cx="346120" cy="0"/>
          </a:xfrm>
          <a:prstGeom prst="straightConnector1">
            <a:avLst/>
          </a:prstGeom>
          <a:ln w="57150">
            <a:solidFill>
              <a:srgbClr val="2F314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001A8AA-E74E-E118-0C12-A389544F3330}"/>
              </a:ext>
            </a:extLst>
          </p:cNvPr>
          <p:cNvCxnSpPr>
            <a:cxnSpLocks/>
          </p:cNvCxnSpPr>
          <p:nvPr/>
        </p:nvCxnSpPr>
        <p:spPr>
          <a:xfrm>
            <a:off x="12432923" y="2146160"/>
            <a:ext cx="3177875" cy="3908"/>
          </a:xfrm>
          <a:prstGeom prst="straightConnector1">
            <a:avLst/>
          </a:prstGeom>
          <a:ln w="57150">
            <a:solidFill>
              <a:srgbClr val="2F314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CF3C62F2-E878-BC1C-9318-D59162F090F7}"/>
              </a:ext>
            </a:extLst>
          </p:cNvPr>
          <p:cNvSpPr/>
          <p:nvPr/>
        </p:nvSpPr>
        <p:spPr>
          <a:xfrm>
            <a:off x="4609942" y="3918294"/>
            <a:ext cx="1740028" cy="761851"/>
          </a:xfrm>
          <a:prstGeom prst="homePlate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05ED5F1C-9A0B-AA2F-E552-B1D99EA934DA}"/>
              </a:ext>
            </a:extLst>
          </p:cNvPr>
          <p:cNvSpPr/>
          <p:nvPr/>
        </p:nvSpPr>
        <p:spPr>
          <a:xfrm>
            <a:off x="10320897" y="3918294"/>
            <a:ext cx="2133799" cy="761851"/>
          </a:xfrm>
          <a:prstGeom prst="homePlate">
            <a:avLst>
              <a:gd name="adj" fmla="val 33330"/>
            </a:avLst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C7C34960-85B2-E5E0-8779-71ECA43CEC0C}"/>
              </a:ext>
            </a:extLst>
          </p:cNvPr>
          <p:cNvSpPr/>
          <p:nvPr/>
        </p:nvSpPr>
        <p:spPr>
          <a:xfrm>
            <a:off x="3483064" y="3918295"/>
            <a:ext cx="1538200" cy="761851"/>
          </a:xfrm>
          <a:prstGeom prst="homePlate">
            <a:avLst/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61D4F6E0-496D-5FDC-47FE-D8DA9B32DAF0}"/>
              </a:ext>
            </a:extLst>
          </p:cNvPr>
          <p:cNvCxnSpPr>
            <a:cxnSpLocks/>
          </p:cNvCxnSpPr>
          <p:nvPr/>
        </p:nvCxnSpPr>
        <p:spPr>
          <a:xfrm>
            <a:off x="6369235" y="4292478"/>
            <a:ext cx="346120" cy="0"/>
          </a:xfrm>
          <a:prstGeom prst="straightConnector1">
            <a:avLst/>
          </a:prstGeom>
          <a:ln w="57150">
            <a:solidFill>
              <a:srgbClr val="2F314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3A82ACF2-5FFC-E36A-816C-375AC90FEF17}"/>
              </a:ext>
            </a:extLst>
          </p:cNvPr>
          <p:cNvCxnSpPr>
            <a:cxnSpLocks/>
          </p:cNvCxnSpPr>
          <p:nvPr/>
        </p:nvCxnSpPr>
        <p:spPr>
          <a:xfrm flipV="1">
            <a:off x="12454696" y="4285273"/>
            <a:ext cx="461204" cy="6350"/>
          </a:xfrm>
          <a:prstGeom prst="straightConnector1">
            <a:avLst/>
          </a:prstGeom>
          <a:ln w="57150">
            <a:solidFill>
              <a:srgbClr val="2F314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0CBB4A92-4993-9225-2706-62D2B38EF512}"/>
              </a:ext>
            </a:extLst>
          </p:cNvPr>
          <p:cNvCxnSpPr>
            <a:cxnSpLocks/>
          </p:cNvCxnSpPr>
          <p:nvPr/>
        </p:nvCxnSpPr>
        <p:spPr>
          <a:xfrm flipV="1">
            <a:off x="15249064" y="4278923"/>
            <a:ext cx="461204" cy="6350"/>
          </a:xfrm>
          <a:prstGeom prst="straightConnector1">
            <a:avLst/>
          </a:prstGeom>
          <a:ln w="57150">
            <a:solidFill>
              <a:srgbClr val="2F314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5D2B76A1-9D73-8903-4597-96826BFD787A}"/>
              </a:ext>
            </a:extLst>
          </p:cNvPr>
          <p:cNvSpPr/>
          <p:nvPr/>
        </p:nvSpPr>
        <p:spPr>
          <a:xfrm>
            <a:off x="8398837" y="3918295"/>
            <a:ext cx="2273955" cy="761851"/>
          </a:xfrm>
          <a:prstGeom prst="homePlate">
            <a:avLst>
              <a:gd name="adj" fmla="val 23328"/>
            </a:avLst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57184A93-9332-F836-7852-201639B1ABBF}"/>
              </a:ext>
            </a:extLst>
          </p:cNvPr>
          <p:cNvSpPr/>
          <p:nvPr/>
        </p:nvSpPr>
        <p:spPr>
          <a:xfrm>
            <a:off x="1136870" y="3918295"/>
            <a:ext cx="2689650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AE31E865-2DF1-DEBD-9C2E-DB0EBACC968A}"/>
              </a:ext>
            </a:extLst>
          </p:cNvPr>
          <p:cNvSpPr/>
          <p:nvPr/>
        </p:nvSpPr>
        <p:spPr>
          <a:xfrm>
            <a:off x="435758" y="3918296"/>
            <a:ext cx="1111788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FAC302BF-EB99-A294-93E5-034E863BD88F}"/>
              </a:ext>
            </a:extLst>
          </p:cNvPr>
          <p:cNvSpPr/>
          <p:nvPr/>
        </p:nvSpPr>
        <p:spPr>
          <a:xfrm>
            <a:off x="7491961" y="3918295"/>
            <a:ext cx="1111789" cy="761851"/>
          </a:xfrm>
          <a:prstGeom prst="homePlate">
            <a:avLst>
              <a:gd name="adj" fmla="val 29996"/>
            </a:avLst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9956CAFC-DFB5-62CE-7D00-76C4CC6DA6F6}"/>
              </a:ext>
            </a:extLst>
          </p:cNvPr>
          <p:cNvSpPr/>
          <p:nvPr/>
        </p:nvSpPr>
        <p:spPr>
          <a:xfrm>
            <a:off x="6740572" y="3918296"/>
            <a:ext cx="906876" cy="761851"/>
          </a:xfrm>
          <a:prstGeom prst="homePlate">
            <a:avLst>
              <a:gd name="adj" fmla="val 23328"/>
            </a:avLst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536977DB-7E06-41A1-28C0-470ECF7601CC}"/>
              </a:ext>
            </a:extLst>
          </p:cNvPr>
          <p:cNvSpPr txBox="1"/>
          <p:nvPr/>
        </p:nvSpPr>
        <p:spPr>
          <a:xfrm>
            <a:off x="14265594" y="9008726"/>
            <a:ext cx="2993706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Nikolas</a:t>
            </a:r>
            <a:r>
              <a:rPr lang="en-US" sz="180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F235AD-A62B-2003-6634-6BE66EC0DB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B8B7DBC1-A9AE-B1F4-A5F0-460EF2DCF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683428"/>
              </p:ext>
            </p:extLst>
          </p:nvPr>
        </p:nvGraphicFramePr>
        <p:xfrm>
          <a:off x="3062947" y="4456925"/>
          <a:ext cx="12155541" cy="2079991"/>
        </p:xfrm>
        <a:graphic>
          <a:graphicData uri="http://schemas.openxmlformats.org/drawingml/2006/table">
            <a:tbl>
              <a:tblPr/>
              <a:tblGrid>
                <a:gridCol w="4051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518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3415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50" b="1">
                          <a:solidFill>
                            <a:schemeClr val="bg1"/>
                          </a:solidFill>
                          <a:latin typeface="Poppins Bold"/>
                          <a:cs typeface="Poppins Bold"/>
                          <a:sym typeface="Poppins Bold"/>
                        </a:rPr>
                        <a:t>Direct Engagement</a:t>
                      </a:r>
                      <a:endParaRPr lang="en-US" sz="2150">
                        <a:solidFill>
                          <a:schemeClr val="bg1"/>
                        </a:solidFill>
                      </a:endParaRPr>
                    </a:p>
                  </a:txBody>
                  <a:tcPr marL="57150" marR="57150" marT="57150" marB="57150" anchor="ctr">
                    <a:lnL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F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50" b="1">
                          <a:solidFill>
                            <a:schemeClr val="bg1"/>
                          </a:solidFill>
                          <a:latin typeface="Poppins Bold"/>
                          <a:cs typeface="Poppins Bold"/>
                          <a:sym typeface="Poppins Bold"/>
                        </a:rPr>
                        <a:t>Distributors</a:t>
                      </a:r>
                      <a:endParaRPr lang="en-US" sz="2150">
                        <a:solidFill>
                          <a:schemeClr val="bg1"/>
                        </a:solidFill>
                      </a:endParaRPr>
                    </a:p>
                  </a:txBody>
                  <a:tcPr marL="57150" marR="57150" marT="57150" marB="57150" anchor="ctr">
                    <a:lnL w="19050" cap="flat" cmpd="sng" algn="ctr">
                      <a:solidFill>
                        <a:srgbClr val="BDF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F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307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50" b="1">
                          <a:solidFill>
                            <a:schemeClr val="bg1"/>
                          </a:solidFill>
                          <a:latin typeface="Poppins Bold"/>
                          <a:cs typeface="Poppins Bold"/>
                          <a:sym typeface="Poppins Bold"/>
                        </a:rPr>
                        <a:t>Agents</a:t>
                      </a:r>
                      <a:endParaRPr lang="en-US" sz="2150">
                        <a:solidFill>
                          <a:schemeClr val="bg1"/>
                        </a:solidFill>
                      </a:endParaRPr>
                    </a:p>
                  </a:txBody>
                  <a:tcPr marL="57150" marR="57150" marT="57150" marB="57150" anchor="ctr">
                    <a:lnL w="19050" cap="flat" cmpd="sng" algn="ctr">
                      <a:solidFill>
                        <a:srgbClr val="BDF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DFF7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4978"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sz="2000" spc="-18">
                          <a:solidFill>
                            <a:schemeClr val="bg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Manufacturer sells directly to Agents/Distributors in Target Market.</a:t>
                      </a:r>
                    </a:p>
                  </a:txBody>
                  <a:tcPr marL="57150" marR="57150" marT="57150" marB="57150" anchor="ctr">
                    <a:lnL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sz="2000" spc="-18">
                          <a:solidFill>
                            <a:schemeClr val="bg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Distributors buy and sell, they own some type of Inventory. They have higher degree of Independence.  </a:t>
                      </a:r>
                    </a:p>
                  </a:txBody>
                  <a:tcPr marL="57150" marR="57150" marT="57150" marB="57150" anchor="ctr">
                    <a:lnL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160"/>
                        </a:lnSpc>
                      </a:pPr>
                      <a:r>
                        <a:rPr lang="en-US" sz="2000" spc="-18">
                          <a:solidFill>
                            <a:schemeClr val="bg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Earning commission on the products they sell.</a:t>
                      </a:r>
                    </a:p>
                  </a:txBody>
                  <a:tcPr marL="57150" marR="57150" marT="57150" marB="57150" anchor="ctr">
                    <a:lnL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12B1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AutoShape 13">
            <a:extLst>
              <a:ext uri="{FF2B5EF4-FFF2-40B4-BE49-F238E27FC236}">
                <a16:creationId xmlns:a16="http://schemas.microsoft.com/office/drawing/2014/main" id="{38F43F75-B411-F29A-B231-4CDCE1CB8A2D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7F9F49-3A64-A57A-0A2B-3A47FE4BC5E3}"/>
              </a:ext>
            </a:extLst>
          </p:cNvPr>
          <p:cNvSpPr txBox="1"/>
          <p:nvPr/>
        </p:nvSpPr>
        <p:spPr>
          <a:xfrm>
            <a:off x="1028700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</a:rPr>
              <a:t>GROUP 4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695173-ADAC-854C-8C33-3CD6915CA0FE}"/>
              </a:ext>
            </a:extLst>
          </p:cNvPr>
          <p:cNvSpPr/>
          <p:nvPr/>
        </p:nvSpPr>
        <p:spPr>
          <a:xfrm>
            <a:off x="358140" y="872243"/>
            <a:ext cx="17571720" cy="331231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516A2AC-6190-CDD5-CA11-50F7BAADF7B3}"/>
              </a:ext>
            </a:extLst>
          </p:cNvPr>
          <p:cNvSpPr txBox="1"/>
          <p:nvPr/>
        </p:nvSpPr>
        <p:spPr>
          <a:xfrm>
            <a:off x="6623691" y="1072978"/>
            <a:ext cx="2993706" cy="31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Border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7D3697C2-24B5-A02B-E886-D27051EDC965}"/>
              </a:ext>
            </a:extLst>
          </p:cNvPr>
          <p:cNvSpPr txBox="1"/>
          <p:nvPr/>
        </p:nvSpPr>
        <p:spPr>
          <a:xfrm>
            <a:off x="14482286" y="1116715"/>
            <a:ext cx="2993706" cy="312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Foreign Target Market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8" name="TextBox 5">
            <a:extLst>
              <a:ext uri="{FF2B5EF4-FFF2-40B4-BE49-F238E27FC236}">
                <a16:creationId xmlns:a16="http://schemas.microsoft.com/office/drawing/2014/main" id="{274AFC5C-DDFC-9B85-0027-00294AFAD38A}"/>
              </a:ext>
            </a:extLst>
          </p:cNvPr>
          <p:cNvSpPr txBox="1"/>
          <p:nvPr/>
        </p:nvSpPr>
        <p:spPr>
          <a:xfrm>
            <a:off x="907319" y="1072978"/>
            <a:ext cx="3841374" cy="31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Home Country/Third Country </a:t>
            </a:r>
            <a:r>
              <a:rPr lang="en-US" sz="2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46" name="TextBox 5">
            <a:extLst>
              <a:ext uri="{FF2B5EF4-FFF2-40B4-BE49-F238E27FC236}">
                <a16:creationId xmlns:a16="http://schemas.microsoft.com/office/drawing/2014/main" id="{535571AC-F304-C019-9C83-667F6C8B6764}"/>
              </a:ext>
            </a:extLst>
          </p:cNvPr>
          <p:cNvSpPr txBox="1"/>
          <p:nvPr/>
        </p:nvSpPr>
        <p:spPr>
          <a:xfrm>
            <a:off x="428711" y="2399025"/>
            <a:ext cx="681160" cy="29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2734466-E174-2BE9-E5A7-622F7BAD5228}"/>
              </a:ext>
            </a:extLst>
          </p:cNvPr>
          <p:cNvCxnSpPr>
            <a:cxnSpLocks/>
          </p:cNvCxnSpPr>
          <p:nvPr/>
        </p:nvCxnSpPr>
        <p:spPr>
          <a:xfrm>
            <a:off x="8057458" y="1428980"/>
            <a:ext cx="0" cy="25088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">
            <a:extLst>
              <a:ext uri="{FF2B5EF4-FFF2-40B4-BE49-F238E27FC236}">
                <a16:creationId xmlns:a16="http://schemas.microsoft.com/office/drawing/2014/main" id="{60FD0859-8A88-885A-BF48-F7F119B6836D}"/>
              </a:ext>
            </a:extLst>
          </p:cNvPr>
          <p:cNvSpPr txBox="1"/>
          <p:nvPr/>
        </p:nvSpPr>
        <p:spPr>
          <a:xfrm>
            <a:off x="16202424" y="2139666"/>
            <a:ext cx="2370053" cy="953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C </a:t>
            </a:r>
          </a:p>
          <a:p>
            <a:pPr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Agent,   Distributor</a:t>
            </a: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323CC00-721D-D488-8863-33C211F878DE}"/>
              </a:ext>
            </a:extLst>
          </p:cNvPr>
          <p:cNvSpPr txBox="1"/>
          <p:nvPr/>
        </p:nvSpPr>
        <p:spPr>
          <a:xfrm>
            <a:off x="-819849" y="3813234"/>
            <a:ext cx="10088880" cy="426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en-US" sz="1600" spc="-56">
                <a:solidFill>
                  <a:srgbClr val="012B1B"/>
                </a:solidFill>
                <a:latin typeface="Poppins"/>
                <a:ea typeface="Poppins"/>
                <a:cs typeface="Poppins"/>
                <a:sym typeface="Poppins"/>
              </a:rPr>
              <a:t>A: Manufacturer of Products &amp; Services, B: Independent Intermediary, C: Customer  </a:t>
            </a:r>
          </a:p>
        </p:txBody>
      </p:sp>
      <p:sp>
        <p:nvSpPr>
          <p:cNvPr id="66" name="TextBox 18">
            <a:extLst>
              <a:ext uri="{FF2B5EF4-FFF2-40B4-BE49-F238E27FC236}">
                <a16:creationId xmlns:a16="http://schemas.microsoft.com/office/drawing/2014/main" id="{163C2169-FDE5-6776-FACF-41EFAB56691F}"/>
              </a:ext>
            </a:extLst>
          </p:cNvPr>
          <p:cNvSpPr txBox="1"/>
          <p:nvPr/>
        </p:nvSpPr>
        <p:spPr>
          <a:xfrm>
            <a:off x="7360551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Direct Export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16" name="TextBox 5">
            <a:extLst>
              <a:ext uri="{FF2B5EF4-FFF2-40B4-BE49-F238E27FC236}">
                <a16:creationId xmlns:a16="http://schemas.microsoft.com/office/drawing/2014/main" id="{6910915C-F088-3DF7-34E3-E125B4253E19}"/>
              </a:ext>
            </a:extLst>
          </p:cNvPr>
          <p:cNvSpPr txBox="1"/>
          <p:nvPr/>
        </p:nvSpPr>
        <p:spPr>
          <a:xfrm>
            <a:off x="7266632" y="321041"/>
            <a:ext cx="3748173" cy="3481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800" b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Direct Export Modes</a:t>
            </a:r>
            <a:r>
              <a:rPr lang="en-US" sz="2000" b="1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 </a:t>
            </a:r>
          </a:p>
        </p:txBody>
      </p:sp>
      <p:pic>
        <p:nvPicPr>
          <p:cNvPr id="1030" name="Picture 6" descr="Advantages and Disadvantages of Recycling – Disposable Waste Management">
            <a:extLst>
              <a:ext uri="{FF2B5EF4-FFF2-40B4-BE49-F238E27FC236}">
                <a16:creationId xmlns:a16="http://schemas.microsoft.com/office/drawing/2014/main" id="{CA008659-8D09-E099-32F3-20930BD9F8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7407" y="6699670"/>
            <a:ext cx="2936554" cy="2084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7A2F7581-2C48-FCBA-9738-17F4A9ECB368}"/>
              </a:ext>
            </a:extLst>
          </p:cNvPr>
          <p:cNvSpPr txBox="1"/>
          <p:nvPr/>
        </p:nvSpPr>
        <p:spPr>
          <a:xfrm>
            <a:off x="3871979" y="7492171"/>
            <a:ext cx="45251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control</a:t>
            </a:r>
          </a:p>
          <a:p>
            <a:pPr marL="228600" indent="-228600">
              <a:buFont typeface=""/>
              <a:buChar char="•"/>
            </a:pPr>
            <a:endParaRPr lang="en-US" sz="20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28600" indent="-228600">
              <a:buFont typeface=""/>
              <a:buChar char="•"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Better market knowledge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7483BF-CFA4-9310-9F2A-E3B506BF9671}"/>
              </a:ext>
            </a:extLst>
          </p:cNvPr>
          <p:cNvSpPr txBox="1"/>
          <p:nvPr/>
        </p:nvSpPr>
        <p:spPr>
          <a:xfrm>
            <a:off x="10693298" y="7476145"/>
            <a:ext cx="45251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"/>
              <a:buChar char="•"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Higher Resource Commitment</a:t>
            </a:r>
          </a:p>
          <a:p>
            <a:pPr marL="228600" indent="-228600">
              <a:buFont typeface=""/>
              <a:buChar char="•"/>
            </a:pPr>
            <a:endParaRPr lang="en-US" sz="20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228600" indent="-228600">
              <a:buFont typeface=""/>
              <a:buChar char="•"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Need for International Expertise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7251CAA5-529F-B50B-4E33-B57CAFBABAE4}"/>
              </a:ext>
            </a:extLst>
          </p:cNvPr>
          <p:cNvSpPr txBox="1"/>
          <p:nvPr/>
        </p:nvSpPr>
        <p:spPr>
          <a:xfrm>
            <a:off x="7019971" y="1914637"/>
            <a:ext cx="681160" cy="2985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B</a:t>
            </a:r>
            <a:r>
              <a:rPr lang="en-US" sz="2000" b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B00CFF4-5A9A-7F52-44D5-35C28EED6A20}"/>
              </a:ext>
            </a:extLst>
          </p:cNvPr>
          <p:cNvSpPr txBox="1"/>
          <p:nvPr/>
        </p:nvSpPr>
        <p:spPr>
          <a:xfrm>
            <a:off x="286393" y="1883767"/>
            <a:ext cx="681160" cy="31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latin typeface="Poppins"/>
                <a:ea typeface="Poppins"/>
                <a:cs typeface="Poppins"/>
                <a:sym typeface="Poppins"/>
              </a:rPr>
              <a:t>A</a:t>
            </a:r>
            <a:endParaRPr lang="en-US" sz="2000" b="1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Arrow: Pentagon 10">
            <a:extLst>
              <a:ext uri="{FF2B5EF4-FFF2-40B4-BE49-F238E27FC236}">
                <a16:creationId xmlns:a16="http://schemas.microsoft.com/office/drawing/2014/main" id="{FFFC0EDA-82A5-B681-E24C-774FF11265B0}"/>
              </a:ext>
            </a:extLst>
          </p:cNvPr>
          <p:cNvSpPr/>
          <p:nvPr/>
        </p:nvSpPr>
        <p:spPr>
          <a:xfrm>
            <a:off x="4588168" y="2235673"/>
            <a:ext cx="2336755" cy="761851"/>
          </a:xfrm>
          <a:prstGeom prst="homePlate">
            <a:avLst/>
          </a:prstGeom>
          <a:noFill/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Arrow: Pentagon 11">
            <a:extLst>
              <a:ext uri="{FF2B5EF4-FFF2-40B4-BE49-F238E27FC236}">
                <a16:creationId xmlns:a16="http://schemas.microsoft.com/office/drawing/2014/main" id="{EF205A0C-EAAC-EAB0-55DE-EBBDC40F1823}"/>
              </a:ext>
            </a:extLst>
          </p:cNvPr>
          <p:cNvSpPr/>
          <p:nvPr/>
        </p:nvSpPr>
        <p:spPr>
          <a:xfrm>
            <a:off x="3399241" y="2235674"/>
            <a:ext cx="2464268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Arrow: Pentagon 13">
            <a:extLst>
              <a:ext uri="{FF2B5EF4-FFF2-40B4-BE49-F238E27FC236}">
                <a16:creationId xmlns:a16="http://schemas.microsoft.com/office/drawing/2014/main" id="{1CF9758B-5473-E40E-8931-6EF9C201C0C1}"/>
              </a:ext>
            </a:extLst>
          </p:cNvPr>
          <p:cNvSpPr/>
          <p:nvPr/>
        </p:nvSpPr>
        <p:spPr>
          <a:xfrm>
            <a:off x="1115097" y="2235674"/>
            <a:ext cx="2689650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09E6A0D6-3550-B009-C8BF-1B28ED82AF3A}"/>
              </a:ext>
            </a:extLst>
          </p:cNvPr>
          <p:cNvSpPr/>
          <p:nvPr/>
        </p:nvSpPr>
        <p:spPr>
          <a:xfrm>
            <a:off x="413985" y="2235675"/>
            <a:ext cx="1111788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Arrow: Pentagon 25">
            <a:extLst>
              <a:ext uri="{FF2B5EF4-FFF2-40B4-BE49-F238E27FC236}">
                <a16:creationId xmlns:a16="http://schemas.microsoft.com/office/drawing/2014/main" id="{A5EC55E3-F382-01B4-A999-77B863488CB6}"/>
              </a:ext>
            </a:extLst>
          </p:cNvPr>
          <p:cNvSpPr/>
          <p:nvPr/>
        </p:nvSpPr>
        <p:spPr>
          <a:xfrm>
            <a:off x="11941308" y="2235673"/>
            <a:ext cx="2133799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810BF3E5-C2F9-8856-0D3A-2D8216C78C27}"/>
              </a:ext>
            </a:extLst>
          </p:cNvPr>
          <p:cNvSpPr/>
          <p:nvPr/>
        </p:nvSpPr>
        <p:spPr>
          <a:xfrm>
            <a:off x="10780375" y="2235674"/>
            <a:ext cx="1538200" cy="761851"/>
          </a:xfrm>
          <a:prstGeom prst="homePlate">
            <a:avLst/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Arrow: Pentagon 28">
            <a:extLst>
              <a:ext uri="{FF2B5EF4-FFF2-40B4-BE49-F238E27FC236}">
                <a16:creationId xmlns:a16="http://schemas.microsoft.com/office/drawing/2014/main" id="{CD508881-A11B-F174-C263-4F57B7117852}"/>
              </a:ext>
            </a:extLst>
          </p:cNvPr>
          <p:cNvSpPr/>
          <p:nvPr/>
        </p:nvSpPr>
        <p:spPr>
          <a:xfrm>
            <a:off x="9656592" y="2235674"/>
            <a:ext cx="1549760" cy="761851"/>
          </a:xfrm>
          <a:prstGeom prst="homePlate">
            <a:avLst/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3759129D-42F6-FF60-3AFE-594843F6CDC0}"/>
              </a:ext>
            </a:extLst>
          </p:cNvPr>
          <p:cNvSpPr/>
          <p:nvPr/>
        </p:nvSpPr>
        <p:spPr>
          <a:xfrm>
            <a:off x="8905637" y="2235675"/>
            <a:ext cx="1111788" cy="761851"/>
          </a:xfrm>
          <a:prstGeom prst="homePlate">
            <a:avLst/>
          </a:prstGeom>
          <a:solidFill>
            <a:srgbClr val="C6D9F1"/>
          </a:solidFill>
          <a:ln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5A23532-D5DD-1352-1088-A3F26E6067AC}"/>
              </a:ext>
            </a:extLst>
          </p:cNvPr>
          <p:cNvCxnSpPr>
            <a:cxnSpLocks/>
            <a:endCxn id="30" idx="1"/>
          </p:cNvCxnSpPr>
          <p:nvPr/>
        </p:nvCxnSpPr>
        <p:spPr>
          <a:xfrm>
            <a:off x="6906262" y="2609857"/>
            <a:ext cx="1999375" cy="6744"/>
          </a:xfrm>
          <a:prstGeom prst="straightConnector1">
            <a:avLst/>
          </a:prstGeom>
          <a:ln w="57150">
            <a:solidFill>
              <a:srgbClr val="2F314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B947E3D-C117-0D4B-D366-8C6A1897A9ED}"/>
              </a:ext>
            </a:extLst>
          </p:cNvPr>
          <p:cNvCxnSpPr>
            <a:cxnSpLocks/>
          </p:cNvCxnSpPr>
          <p:nvPr/>
        </p:nvCxnSpPr>
        <p:spPr>
          <a:xfrm>
            <a:off x="14059152" y="2599650"/>
            <a:ext cx="1999375" cy="6744"/>
          </a:xfrm>
          <a:prstGeom prst="straightConnector1">
            <a:avLst/>
          </a:prstGeom>
          <a:ln w="57150">
            <a:solidFill>
              <a:srgbClr val="2F314C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5">
            <a:extLst>
              <a:ext uri="{FF2B5EF4-FFF2-40B4-BE49-F238E27FC236}">
                <a16:creationId xmlns:a16="http://schemas.microsoft.com/office/drawing/2014/main" id="{9D9D2F6C-22A8-C297-8D33-000D30078FA8}"/>
              </a:ext>
            </a:extLst>
          </p:cNvPr>
          <p:cNvSpPr txBox="1"/>
          <p:nvPr/>
        </p:nvSpPr>
        <p:spPr>
          <a:xfrm>
            <a:off x="14265594" y="9008726"/>
            <a:ext cx="2993706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Nikolas</a:t>
            </a:r>
            <a:r>
              <a:rPr lang="en-US" sz="180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675547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Box 19"/>
          <p:cNvSpPr txBox="1"/>
          <p:nvPr/>
        </p:nvSpPr>
        <p:spPr>
          <a:xfrm>
            <a:off x="4196046" y="-290515"/>
            <a:ext cx="10740354" cy="1557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ct val="250000"/>
              </a:lnSpc>
            </a:pPr>
            <a:r>
              <a:rPr lang="en-US" sz="48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Decision Factors – Indirect vs Direct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17956" y="7683660"/>
            <a:ext cx="6432670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Indirect best for: SMEs, limited resources, testing new markets</a:t>
            </a:r>
          </a:p>
        </p:txBody>
      </p:sp>
      <p:sp>
        <p:nvSpPr>
          <p:cNvPr id="43" name="TextBox 5">
            <a:extLst>
              <a:ext uri="{FF2B5EF4-FFF2-40B4-BE49-F238E27FC236}">
                <a16:creationId xmlns:a16="http://schemas.microsoft.com/office/drawing/2014/main" id="{75EC3385-8A6C-9D92-432F-EA0E8AF3484B}"/>
              </a:ext>
            </a:extLst>
          </p:cNvPr>
          <p:cNvSpPr txBox="1"/>
          <p:nvPr/>
        </p:nvSpPr>
        <p:spPr>
          <a:xfrm>
            <a:off x="14265594" y="9008726"/>
            <a:ext cx="2993706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Nikolas</a:t>
            </a: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45" name="TextBox 18">
            <a:extLst>
              <a:ext uri="{FF2B5EF4-FFF2-40B4-BE49-F238E27FC236}">
                <a16:creationId xmlns:a16="http://schemas.microsoft.com/office/drawing/2014/main" id="{65EA38C4-A941-A924-7196-1413840D2070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ea typeface="Poppins Bold"/>
                <a:cs typeface="Poppins Bold"/>
              </a:rPr>
              <a:t>GROUP 4</a:t>
            </a:r>
            <a:endParaRPr lang="en-US" sz="1800" b="1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40" name="TextBox 18">
            <a:extLst>
              <a:ext uri="{FF2B5EF4-FFF2-40B4-BE49-F238E27FC236}">
                <a16:creationId xmlns:a16="http://schemas.microsoft.com/office/drawing/2014/main" id="{DF77363D-33CF-2B66-1C14-25DEBFC87A39}"/>
              </a:ext>
            </a:extLst>
          </p:cNvPr>
          <p:cNvSpPr txBox="1"/>
          <p:nvPr/>
        </p:nvSpPr>
        <p:spPr>
          <a:xfrm>
            <a:off x="7360551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rgbClr val="FFFFFF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When to Choose Which?</a:t>
            </a:r>
            <a:endParaRPr lang="en-US" sz="1800">
              <a:solidFill>
                <a:srgbClr val="FFFFFF"/>
              </a:solidFill>
              <a:latin typeface="Poppins" panose="00000500000000000000" pitchFamily="2" charset="0"/>
              <a:ea typeface="Poppins Bold"/>
              <a:cs typeface="Poppins" panose="00000500000000000000" pitchFamily="2" charset="0"/>
            </a:endParaRPr>
          </a:p>
        </p:txBody>
      </p:sp>
      <p:sp>
        <p:nvSpPr>
          <p:cNvPr id="57" name="TextBox 36">
            <a:extLst>
              <a:ext uri="{FF2B5EF4-FFF2-40B4-BE49-F238E27FC236}">
                <a16:creationId xmlns:a16="http://schemas.microsoft.com/office/drawing/2014/main" id="{347703BA-7FDF-D10E-BFDC-D2965BE58168}"/>
              </a:ext>
            </a:extLst>
          </p:cNvPr>
          <p:cNvSpPr txBox="1"/>
          <p:nvPr/>
        </p:nvSpPr>
        <p:spPr>
          <a:xfrm>
            <a:off x="10075366" y="7683660"/>
            <a:ext cx="6432670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Direct best for: Firms with experience, need for market control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6C6490-9063-AF55-585F-12797E59817F}"/>
              </a:ext>
            </a:extLst>
          </p:cNvPr>
          <p:cNvSpPr/>
          <p:nvPr/>
        </p:nvSpPr>
        <p:spPr>
          <a:xfrm>
            <a:off x="343252" y="1457381"/>
            <a:ext cx="17571720" cy="581227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208A63-681C-A1A4-71B0-58C0729C8392}"/>
              </a:ext>
            </a:extLst>
          </p:cNvPr>
          <p:cNvSpPr/>
          <p:nvPr/>
        </p:nvSpPr>
        <p:spPr>
          <a:xfrm>
            <a:off x="572940" y="1892442"/>
            <a:ext cx="17142119" cy="677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Export Mode</a:t>
            </a:r>
            <a:endParaRPr lang="el-GR" sz="24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CC10B69E-AB5B-496A-24F9-2A6EE5ED4641}"/>
              </a:ext>
            </a:extLst>
          </p:cNvPr>
          <p:cNvSpPr txBox="1"/>
          <p:nvPr/>
        </p:nvSpPr>
        <p:spPr>
          <a:xfrm>
            <a:off x="428711" y="1932495"/>
            <a:ext cx="681160" cy="3122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E40A047-8EA1-4E57-C88A-2E3CB3934F16}"/>
              </a:ext>
            </a:extLst>
          </p:cNvPr>
          <p:cNvSpPr/>
          <p:nvPr/>
        </p:nvSpPr>
        <p:spPr>
          <a:xfrm>
            <a:off x="4595597" y="1892442"/>
            <a:ext cx="13119463" cy="677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Advantages</a:t>
            </a:r>
            <a:endParaRPr lang="el-GR" sz="24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D17BAD2-8C6E-7881-5760-73972B3FB287}"/>
              </a:ext>
            </a:extLst>
          </p:cNvPr>
          <p:cNvSpPr/>
          <p:nvPr/>
        </p:nvSpPr>
        <p:spPr>
          <a:xfrm>
            <a:off x="10927448" y="1886163"/>
            <a:ext cx="6787611" cy="67719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Disadvantages</a:t>
            </a:r>
            <a:endParaRPr lang="el-GR" sz="24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D0F31F4-3D07-CED1-0934-CFE2DEEC46BE}"/>
              </a:ext>
            </a:extLst>
          </p:cNvPr>
          <p:cNvSpPr/>
          <p:nvPr/>
        </p:nvSpPr>
        <p:spPr>
          <a:xfrm>
            <a:off x="572938" y="2557444"/>
            <a:ext cx="17142119" cy="4521661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7D4C876-9672-9296-E12E-82F7C47538A8}"/>
              </a:ext>
            </a:extLst>
          </p:cNvPr>
          <p:cNvSpPr/>
          <p:nvPr/>
        </p:nvSpPr>
        <p:spPr>
          <a:xfrm>
            <a:off x="572935" y="2557444"/>
            <a:ext cx="17142119" cy="2205942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469479C-3840-627E-FB16-44F7EE0FE544}"/>
              </a:ext>
            </a:extLst>
          </p:cNvPr>
          <p:cNvSpPr/>
          <p:nvPr/>
        </p:nvSpPr>
        <p:spPr>
          <a:xfrm>
            <a:off x="572932" y="2557443"/>
            <a:ext cx="4022662" cy="2205942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Indirect Exporting</a:t>
            </a:r>
          </a:p>
          <a:p>
            <a:pPr algn="ctr"/>
            <a:r>
              <a:rPr lang="en-US" sz="24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(Buying Agent, Broker, or Export Management Company) </a:t>
            </a:r>
            <a:endParaRPr lang="el-GR" sz="24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C2CFF30-F5FC-8B0B-EB1B-3A2CBA48BC2B}"/>
              </a:ext>
            </a:extLst>
          </p:cNvPr>
          <p:cNvSpPr/>
          <p:nvPr/>
        </p:nvSpPr>
        <p:spPr>
          <a:xfrm>
            <a:off x="4595593" y="2557442"/>
            <a:ext cx="6331851" cy="2205943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>
              <a:solidFill>
                <a:srgbClr val="012B1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Limited Commitment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 Diversification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Experienced Exporter Internationalization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prior experience required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Minimal risk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l-GR" sz="20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3E939C-E6A4-6415-0737-394623858406}"/>
              </a:ext>
            </a:extLst>
          </p:cNvPr>
          <p:cNvSpPr/>
          <p:nvPr/>
        </p:nvSpPr>
        <p:spPr>
          <a:xfrm>
            <a:off x="10927444" y="2565486"/>
            <a:ext cx="6787610" cy="2205943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Control Over Marketing Mix - Product focused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Complex Distribution Chain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members – smaller manufacturer’s profit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Lack of foreign market knowledge chance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Commercial Selling – Limited product experience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790D793-5AD6-6297-7B9F-CC558466A075}"/>
              </a:ext>
            </a:extLst>
          </p:cNvPr>
          <p:cNvSpPr/>
          <p:nvPr/>
        </p:nvSpPr>
        <p:spPr>
          <a:xfrm>
            <a:off x="4595593" y="4762507"/>
            <a:ext cx="6331851" cy="2308558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Access to foreign market Experience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Contacts beyond borders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Shorter distribution chain (than in Indirect)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Control Over Marketing Mix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Local selling support and services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1CDAE49-1D12-DC77-ABEE-7382F2163A0F}"/>
              </a:ext>
            </a:extLst>
          </p:cNvPr>
          <p:cNvSpPr/>
          <p:nvPr/>
        </p:nvSpPr>
        <p:spPr>
          <a:xfrm>
            <a:off x="10927444" y="4762506"/>
            <a:ext cx="6787610" cy="2316599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Tariffs! – Tough without know-how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Distributors – Weak pricing influence (no control)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Investments in Sales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Possible trade restrictions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Cultural differences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716AEB9-2507-AC73-A744-7B7AF8C4C1F6}"/>
              </a:ext>
            </a:extLst>
          </p:cNvPr>
          <p:cNvSpPr/>
          <p:nvPr/>
        </p:nvSpPr>
        <p:spPr>
          <a:xfrm>
            <a:off x="572932" y="4770547"/>
            <a:ext cx="4022662" cy="2308558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Direct Exporting</a:t>
            </a:r>
          </a:p>
          <a:p>
            <a:pPr algn="ctr"/>
            <a:r>
              <a:rPr lang="en-US" sz="24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(Distributor or Export)</a:t>
            </a:r>
            <a:endParaRPr lang="el-GR" sz="24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sp>
        <p:nvSpPr>
          <p:cNvPr id="34" name="TextBox 18">
            <a:extLst>
              <a:ext uri="{FF2B5EF4-FFF2-40B4-BE49-F238E27FC236}">
                <a16:creationId xmlns:a16="http://schemas.microsoft.com/office/drawing/2014/main" id="{50714B8B-1220-AF99-383B-6D91B54E365B}"/>
              </a:ext>
            </a:extLst>
          </p:cNvPr>
          <p:cNvSpPr txBox="1"/>
          <p:nvPr/>
        </p:nvSpPr>
        <p:spPr>
          <a:xfrm>
            <a:off x="3223461" y="1511567"/>
            <a:ext cx="11841065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012B1B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Advantages and </a:t>
            </a:r>
            <a:r>
              <a:rPr lang="en-US">
                <a:solidFill>
                  <a:srgbClr val="012B1B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Disadvantages of Indirect and Direct Export Modes for the manufacturer </a:t>
            </a:r>
            <a:endParaRPr lang="en-US" sz="1800">
              <a:solidFill>
                <a:srgbClr val="012B1B"/>
              </a:solidFill>
              <a:latin typeface="Poppins" panose="00000500000000000000" pitchFamily="2" charset="0"/>
              <a:ea typeface="Poppins Bold"/>
              <a:cs typeface="Poppins" panose="00000500000000000000" pitchFamily="2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013813" y="492969"/>
            <a:ext cx="6228321" cy="1397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00"/>
              </a:lnSpc>
            </a:pPr>
            <a:r>
              <a:rPr lang="en-US" sz="6600">
                <a:solidFill>
                  <a:srgbClr val="BDFF72"/>
                </a:solidFill>
                <a:latin typeface="Poppins"/>
                <a:ea typeface="Calibri"/>
                <a:cs typeface="Poppins"/>
                <a:sym typeface="Poppins"/>
              </a:rPr>
              <a:t>Examples</a:t>
            </a:r>
            <a:endParaRPr lang="en-US" sz="6600">
              <a:ea typeface="Calibri"/>
              <a:cs typeface="Calibr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343518" y="8413626"/>
            <a:ext cx="7844152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i="1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Journal of International Business Studies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4265594" y="9008726"/>
            <a:ext cx="2993706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lang="en-US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Nikolas</a:t>
            </a: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  <a:endParaRPr lang="en-US" sz="1800" b="1">
              <a:solidFill>
                <a:srgbClr val="FFFFFF"/>
              </a:solidFill>
              <a:latin typeface="Poppins Bold"/>
              <a:ea typeface="Poppins Bold"/>
              <a:cs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8570023" y="702694"/>
            <a:ext cx="8674390" cy="1187902"/>
            <a:chOff x="0" y="-244175"/>
            <a:chExt cx="11565853" cy="1583869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44175"/>
              <a:ext cx="11565853" cy="1583869"/>
            </a:xfrm>
            <a:prstGeom prst="rect">
              <a:avLst/>
            </a:prstGeom>
          </p:spPr>
          <p:txBody>
            <a:bodyPr lIns="73000" tIns="73000" rIns="73000" bIns="73000" rtlCol="0" anchor="ctr"/>
            <a:lstStyle/>
            <a:p>
              <a:pPr algn="ctr">
                <a:lnSpc>
                  <a:spcPts val="3240"/>
                </a:lnSpc>
              </a:pPr>
              <a:endParaRPr/>
            </a:p>
          </p:txBody>
        </p:sp>
        <p:grpSp>
          <p:nvGrpSpPr>
            <p:cNvPr id="12" name="Group 12"/>
            <p:cNvGrpSpPr/>
            <p:nvPr/>
          </p:nvGrpSpPr>
          <p:grpSpPr>
            <a:xfrm>
              <a:off x="306468" y="44860"/>
              <a:ext cx="705627" cy="955910"/>
              <a:chOff x="0" y="-104775"/>
              <a:chExt cx="251416" cy="34059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251416" cy="235817"/>
              </a:xfrm>
              <a:custGeom>
                <a:avLst/>
                <a:gdLst/>
                <a:ahLst/>
                <a:cxnLst/>
                <a:rect l="l" t="t" r="r" b="b"/>
                <a:pathLst>
                  <a:path w="251416" h="235817">
                    <a:moveTo>
                      <a:pt x="117909" y="0"/>
                    </a:moveTo>
                    <a:lnTo>
                      <a:pt x="133507" y="0"/>
                    </a:lnTo>
                    <a:cubicBezTo>
                      <a:pt x="164779" y="0"/>
                      <a:pt x="194769" y="12422"/>
                      <a:pt x="216881" y="34535"/>
                    </a:cubicBezTo>
                    <a:cubicBezTo>
                      <a:pt x="238993" y="56647"/>
                      <a:pt x="251416" y="86637"/>
                      <a:pt x="251416" y="117909"/>
                    </a:cubicBezTo>
                    <a:lnTo>
                      <a:pt x="251416" y="117909"/>
                    </a:lnTo>
                    <a:cubicBezTo>
                      <a:pt x="251416" y="149180"/>
                      <a:pt x="238993" y="179170"/>
                      <a:pt x="216881" y="201283"/>
                    </a:cubicBezTo>
                    <a:cubicBezTo>
                      <a:pt x="194769" y="223395"/>
                      <a:pt x="164779" y="235817"/>
                      <a:pt x="133507" y="235817"/>
                    </a:cubicBezTo>
                    <a:lnTo>
                      <a:pt x="117909" y="235817"/>
                    </a:lnTo>
                    <a:cubicBezTo>
                      <a:pt x="86637" y="235817"/>
                      <a:pt x="56647" y="223395"/>
                      <a:pt x="34535" y="201283"/>
                    </a:cubicBezTo>
                    <a:cubicBezTo>
                      <a:pt x="12422" y="179170"/>
                      <a:pt x="0" y="149180"/>
                      <a:pt x="0" y="117909"/>
                    </a:cubicBezTo>
                    <a:lnTo>
                      <a:pt x="0" y="117909"/>
                    </a:lnTo>
                    <a:cubicBezTo>
                      <a:pt x="0" y="86637"/>
                      <a:pt x="12422" y="56647"/>
                      <a:pt x="34535" y="34535"/>
                    </a:cubicBezTo>
                    <a:cubicBezTo>
                      <a:pt x="56647" y="12422"/>
                      <a:pt x="86637" y="0"/>
                      <a:pt x="117909" y="0"/>
                    </a:cubicBezTo>
                    <a:close/>
                  </a:path>
                </a:pathLst>
              </a:custGeom>
              <a:solidFill>
                <a:srgbClr val="000000">
                  <a:alpha val="0"/>
                </a:srgbClr>
              </a:solidFill>
              <a:ln w="19050" cap="sq">
                <a:solidFill>
                  <a:srgbClr val="012B1B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104775"/>
                <a:ext cx="251416" cy="34059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4320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494575" y="508128"/>
              <a:ext cx="318146" cy="323439"/>
            </a:xfrm>
            <a:custGeom>
              <a:avLst/>
              <a:gdLst/>
              <a:ahLst/>
              <a:cxnLst/>
              <a:rect l="l" t="t" r="r" b="b"/>
              <a:pathLst>
                <a:path w="318146" h="323439">
                  <a:moveTo>
                    <a:pt x="0" y="0"/>
                  </a:moveTo>
                  <a:lnTo>
                    <a:pt x="318146" y="0"/>
                  </a:lnTo>
                  <a:lnTo>
                    <a:pt x="318146" y="323439"/>
                  </a:lnTo>
                  <a:lnTo>
                    <a:pt x="0" y="3234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293793" y="248193"/>
              <a:ext cx="9725425" cy="7664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94"/>
                </a:lnSpc>
                <a:spcBef>
                  <a:spcPct val="0"/>
                </a:spcBef>
              </a:pPr>
              <a:r>
                <a:rPr lang="en-US" sz="1699" b="1">
                  <a:solidFill>
                    <a:srgbClr val="012B1B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Step 1: </a:t>
              </a:r>
              <a:r>
                <a:rPr lang="en-US" sz="1699">
                  <a:solidFill>
                    <a:srgbClr val="012B1B"/>
                  </a:solidFill>
                  <a:latin typeface="Poppins"/>
                  <a:ea typeface="Poppins"/>
                  <a:cs typeface="Poppins"/>
                  <a:sym typeface="Poppins"/>
                </a:rPr>
                <a:t>Click the Share button on the top right corner of your screen and select 'Present and Record.'</a:t>
              </a:r>
            </a:p>
          </p:txBody>
        </p:sp>
      </p:grpSp>
      <p:pic>
        <p:nvPicPr>
          <p:cNvPr id="1030" name="Picture 6" descr="Arcus Beverage | vinello.de">
            <a:extLst>
              <a:ext uri="{FF2B5EF4-FFF2-40B4-BE49-F238E27FC236}">
                <a16:creationId xmlns:a16="http://schemas.microsoft.com/office/drawing/2014/main" id="{0513F2E6-D0D4-7162-ABAE-CA57680956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82"/>
          <a:stretch/>
        </p:blipFill>
        <p:spPr bwMode="auto">
          <a:xfrm>
            <a:off x="5947882" y="659571"/>
            <a:ext cx="2647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Rectangle 62">
            <a:extLst>
              <a:ext uri="{FF2B5EF4-FFF2-40B4-BE49-F238E27FC236}">
                <a16:creationId xmlns:a16="http://schemas.microsoft.com/office/drawing/2014/main" id="{C86F3D43-8EB1-47B7-3D37-8FD90C9F6F33}"/>
              </a:ext>
            </a:extLst>
          </p:cNvPr>
          <p:cNvSpPr/>
          <p:nvPr/>
        </p:nvSpPr>
        <p:spPr>
          <a:xfrm>
            <a:off x="8570023" y="659571"/>
            <a:ext cx="9162806" cy="1514475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>
              <a:solidFill>
                <a:srgbClr val="012B1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Direct Export via Distributors (e.g. Racke GmbH in Germany)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Decision involvement, e.g. switching from one importer to another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l-GR" sz="20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pic>
        <p:nvPicPr>
          <p:cNvPr id="1028" name="Picture 4" descr="Landing Page LINIE Aquavit - Linie – Aquavit">
            <a:extLst>
              <a:ext uri="{FF2B5EF4-FFF2-40B4-BE49-F238E27FC236}">
                <a16:creationId xmlns:a16="http://schemas.microsoft.com/office/drawing/2014/main" id="{C8CD2240-E3F9-C9C0-1227-74A58F66A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34808" y="0"/>
            <a:ext cx="2048984" cy="1024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TextBox 18">
            <a:extLst>
              <a:ext uri="{FF2B5EF4-FFF2-40B4-BE49-F238E27FC236}">
                <a16:creationId xmlns:a16="http://schemas.microsoft.com/office/drawing/2014/main" id="{CBE73D7A-1ED6-778D-05ED-154AEA498ADF}"/>
              </a:ext>
            </a:extLst>
          </p:cNvPr>
          <p:cNvSpPr txBox="1"/>
          <p:nvPr/>
        </p:nvSpPr>
        <p:spPr>
          <a:xfrm>
            <a:off x="7360551" y="9019826"/>
            <a:ext cx="3566897" cy="625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Application of Export Modes in Practice</a:t>
            </a:r>
          </a:p>
        </p:txBody>
      </p:sp>
      <p:sp>
        <p:nvSpPr>
          <p:cNvPr id="1034" name="Rectangle 1033">
            <a:extLst>
              <a:ext uri="{FF2B5EF4-FFF2-40B4-BE49-F238E27FC236}">
                <a16:creationId xmlns:a16="http://schemas.microsoft.com/office/drawing/2014/main" id="{A6D0D246-054B-E431-8169-216463712F2A}"/>
              </a:ext>
            </a:extLst>
          </p:cNvPr>
          <p:cNvSpPr/>
          <p:nvPr/>
        </p:nvSpPr>
        <p:spPr>
          <a:xfrm>
            <a:off x="5948743" y="2321489"/>
            <a:ext cx="2621280" cy="15327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033" name="Picture 1032">
            <a:extLst>
              <a:ext uri="{FF2B5EF4-FFF2-40B4-BE49-F238E27FC236}">
                <a16:creationId xmlns:a16="http://schemas.microsoft.com/office/drawing/2014/main" id="{067A26FD-5152-7563-D2B6-9601BE986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5879" y="2483959"/>
            <a:ext cx="2874804" cy="1274497"/>
          </a:xfrm>
          <a:prstGeom prst="rect">
            <a:avLst/>
          </a:prstGeom>
        </p:spPr>
      </p:pic>
      <p:sp>
        <p:nvSpPr>
          <p:cNvPr id="1035" name="Rectangle 1034">
            <a:extLst>
              <a:ext uri="{FF2B5EF4-FFF2-40B4-BE49-F238E27FC236}">
                <a16:creationId xmlns:a16="http://schemas.microsoft.com/office/drawing/2014/main" id="{FE2BF0AD-ED55-96C5-CC6F-20A48C6C848E}"/>
              </a:ext>
            </a:extLst>
          </p:cNvPr>
          <p:cNvSpPr/>
          <p:nvPr/>
        </p:nvSpPr>
        <p:spPr>
          <a:xfrm>
            <a:off x="8570023" y="2321488"/>
            <a:ext cx="9162806" cy="1514475"/>
          </a:xfrm>
          <a:prstGeom prst="rect">
            <a:avLst/>
          </a:prstGeom>
          <a:solidFill>
            <a:srgbClr val="BDFF72"/>
          </a:solidFill>
          <a:ln w="38100">
            <a:solidFill>
              <a:srgbClr val="012B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US" sz="2000">
              <a:solidFill>
                <a:srgbClr val="012B1B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company outsources export activities, rather than managing them directly.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0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These Intermediaries are often located in India.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l-GR" sz="2000">
              <a:solidFill>
                <a:srgbClr val="012B1B"/>
              </a:solidFill>
              <a:cs typeface="Poppins" panose="00000500000000000000" pitchFamily="2" charset="0"/>
            </a:endParaRPr>
          </a:p>
        </p:txBody>
      </p:sp>
      <p:pic>
        <p:nvPicPr>
          <p:cNvPr id="1040" name="Picture 16" descr="Parle Case Study - Meritshot">
            <a:extLst>
              <a:ext uri="{FF2B5EF4-FFF2-40B4-BE49-F238E27FC236}">
                <a16:creationId xmlns:a16="http://schemas.microsoft.com/office/drawing/2014/main" id="{7D4EAD66-698D-D0D6-ADE7-7A506809E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8680" y="2953116"/>
            <a:ext cx="1624149" cy="85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41" name="AutoShape 2">
            <a:extLst>
              <a:ext uri="{FF2B5EF4-FFF2-40B4-BE49-F238E27FC236}">
                <a16:creationId xmlns:a16="http://schemas.microsoft.com/office/drawing/2014/main" id="{E69FDD34-84C3-C1F2-6E20-61C60F4BDF82}"/>
              </a:ext>
            </a:extLst>
          </p:cNvPr>
          <p:cNvSpPr/>
          <p:nvPr/>
        </p:nvSpPr>
        <p:spPr>
          <a:xfrm>
            <a:off x="1028700" y="448491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43" name="TextBox 18">
            <a:extLst>
              <a:ext uri="{FF2B5EF4-FFF2-40B4-BE49-F238E27FC236}">
                <a16:creationId xmlns:a16="http://schemas.microsoft.com/office/drawing/2014/main" id="{EDA1D7CF-6FC0-1AC3-0C6C-C254C46BE12F}"/>
              </a:ext>
            </a:extLst>
          </p:cNvPr>
          <p:cNvSpPr txBox="1"/>
          <p:nvPr/>
        </p:nvSpPr>
        <p:spPr>
          <a:xfrm>
            <a:off x="1013813" y="4764250"/>
            <a:ext cx="7927141" cy="340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800">
                <a:solidFill>
                  <a:srgbClr val="BDFF72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The world today – Trade Barriers and Export</a:t>
            </a:r>
          </a:p>
        </p:txBody>
      </p:sp>
      <p:sp>
        <p:nvSpPr>
          <p:cNvPr id="1044" name="TextBox 4">
            <a:extLst>
              <a:ext uri="{FF2B5EF4-FFF2-40B4-BE49-F238E27FC236}">
                <a16:creationId xmlns:a16="http://schemas.microsoft.com/office/drawing/2014/main" id="{43B3FE20-B21A-872E-B7E7-A0F5E102014E}"/>
              </a:ext>
            </a:extLst>
          </p:cNvPr>
          <p:cNvSpPr txBox="1"/>
          <p:nvPr/>
        </p:nvSpPr>
        <p:spPr>
          <a:xfrm>
            <a:off x="9639781" y="7924991"/>
            <a:ext cx="7844152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“Tariff uncertainty and firm export strategies” </a:t>
            </a:r>
          </a:p>
        </p:txBody>
      </p:sp>
      <p:sp>
        <p:nvSpPr>
          <p:cNvPr id="1045" name="TextBox 18">
            <a:extLst>
              <a:ext uri="{FF2B5EF4-FFF2-40B4-BE49-F238E27FC236}">
                <a16:creationId xmlns:a16="http://schemas.microsoft.com/office/drawing/2014/main" id="{D12EAAE7-0846-F6BE-D34D-98CEE9C53723}"/>
              </a:ext>
            </a:extLst>
          </p:cNvPr>
          <p:cNvSpPr txBox="1"/>
          <p:nvPr/>
        </p:nvSpPr>
        <p:spPr>
          <a:xfrm>
            <a:off x="1168366" y="5579595"/>
            <a:ext cx="8160728" cy="22502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85750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FFFF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Trade wars and tariffs impact mode selection.</a:t>
            </a:r>
          </a:p>
          <a:p>
            <a:pPr marL="285750" indent="-285750">
              <a:lnSpc>
                <a:spcPts val="252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rgbClr val="FFFFFF"/>
              </a:solidFill>
              <a:latin typeface="Poppins" panose="00000500000000000000" pitchFamily="2" charset="0"/>
              <a:ea typeface="Poppins Bold"/>
              <a:cs typeface="Poppins" panose="00000500000000000000" pitchFamily="2" charset="0"/>
            </a:endParaRPr>
          </a:p>
          <a:p>
            <a:pPr marL="285750" indent="-285750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FFFF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U.S. – China tariff war led firms to shift from direct exports to indirect channels via third countries. </a:t>
            </a:r>
          </a:p>
          <a:p>
            <a:pPr marL="285750" indent="-285750">
              <a:lnSpc>
                <a:spcPts val="2520"/>
              </a:lnSpc>
              <a:buFont typeface="Arial" panose="020B0604020202020204" pitchFamily="34" charset="0"/>
              <a:buChar char="•"/>
            </a:pPr>
            <a:endParaRPr lang="en-US" sz="2400">
              <a:solidFill>
                <a:srgbClr val="FFFFFF"/>
              </a:solidFill>
              <a:latin typeface="Poppins" panose="00000500000000000000" pitchFamily="2" charset="0"/>
              <a:ea typeface="Poppins Bold"/>
              <a:cs typeface="Poppins" panose="00000500000000000000" pitchFamily="2" charset="0"/>
            </a:endParaRPr>
          </a:p>
          <a:p>
            <a:pPr marL="285750" indent="-285750">
              <a:lnSpc>
                <a:spcPts val="2520"/>
              </a:lnSpc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FFFFFF"/>
                </a:solidFill>
                <a:latin typeface="Poppins" panose="00000500000000000000" pitchFamily="2" charset="0"/>
                <a:ea typeface="Poppins Bold"/>
                <a:cs typeface="Poppins" panose="00000500000000000000" pitchFamily="2" charset="0"/>
              </a:rPr>
              <a:t>Firms mitigate geopolitical risk via export mode adjustments.</a:t>
            </a:r>
          </a:p>
        </p:txBody>
      </p:sp>
      <p:pic>
        <p:nvPicPr>
          <p:cNvPr id="1046" name="Picture 18" descr="Examine the US-China Tariff War from a Theoretical Perspective: Discussion  Questions from Students in FASH455 – FASH455 Global Apparel &amp; Textile Trade  and Sourcing">
            <a:extLst>
              <a:ext uri="{FF2B5EF4-FFF2-40B4-BE49-F238E27FC236}">
                <a16:creationId xmlns:a16="http://schemas.microsoft.com/office/drawing/2014/main" id="{39D07BAC-0895-2CED-6A9E-75D94A495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2886" y="4619968"/>
            <a:ext cx="5741301" cy="3226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6F479-3B0C-81EB-49AC-B693331DF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20133DC-747E-BEBA-1560-9526342B7392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00B0F0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43B0B67-0015-8C7C-BA15-2414417BF89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73ACE00-EED8-9EBF-8053-6DA537E2C904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00B0F0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F4CC1ED-4824-7A6D-2399-AB4F30FA5B0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C796585B-B826-BF3C-C928-9A9764863DC1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FFFFFF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C1DE999-27FD-E5D3-43A5-A7F6C09D686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86431847-2213-EC63-AD0A-2265E70B1635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1C4C9918-9034-0936-EE20-B1187D2CE2AC}"/>
              </a:ext>
            </a:extLst>
          </p:cNvPr>
          <p:cNvSpPr txBox="1"/>
          <p:nvPr/>
        </p:nvSpPr>
        <p:spPr>
          <a:xfrm>
            <a:off x="1013813" y="736649"/>
            <a:ext cx="12544605" cy="3718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110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Cooperative Export Modes</a:t>
            </a:r>
          </a:p>
          <a:p>
            <a:pPr marL="0" lvl="0" indent="0" algn="l"/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rPr>
              <a:t>Export Marketing Groups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D3A8B2CC-DFC4-7B85-FC6A-70ED76EE959A}"/>
              </a:ext>
            </a:extLst>
          </p:cNvPr>
          <p:cNvSpPr txBox="1"/>
          <p:nvPr/>
        </p:nvSpPr>
        <p:spPr>
          <a:xfrm>
            <a:off x="1013812" y="5350056"/>
            <a:ext cx="12023315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"Firms with complementary products </a:t>
            </a:r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cooperate on downstream functions </a:t>
            </a:r>
            <a:r>
              <a:rPr lang="en-US" sz="12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(e.g., distribution, marketing)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while </a:t>
            </a:r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maintaining independent upstream production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"</a:t>
            </a:r>
            <a:endParaRPr lang="en-US" sz="4000" i="1">
              <a:solidFill>
                <a:srgbClr val="F8FAFF"/>
              </a:solidFill>
              <a:latin typeface="Poppins" panose="00000500000000000000" pitchFamily="2" charset="0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20B94915-41C8-2AEE-0177-43436AF7354A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1BA78F8C-4E32-F01D-96BF-C253F01FD69B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FFFFFF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D6D4B435-7149-06C5-3B8B-ADB75FC053F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6E8763DA-DDF6-7013-82F3-AA0AAC4C3580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067525289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F24D07-7113-4CD2-3BAD-475AE353F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875303F-176C-403F-EC2A-3466DBE91AE6}"/>
              </a:ext>
            </a:extLst>
          </p:cNvPr>
          <p:cNvGrpSpPr/>
          <p:nvPr/>
        </p:nvGrpSpPr>
        <p:grpSpPr>
          <a:xfrm>
            <a:off x="15447538" y="2662317"/>
            <a:ext cx="1811762" cy="1811762"/>
            <a:chOff x="0" y="0"/>
            <a:chExt cx="6350000" cy="6350000"/>
          </a:xfrm>
          <a:solidFill>
            <a:schemeClr val="tx1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2ABBF73-4BE5-FA76-E3F4-87B10A323A8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64205A1-53F8-DA8C-1230-C13AF2E35E22}"/>
              </a:ext>
            </a:extLst>
          </p:cNvPr>
          <p:cNvGrpSpPr/>
          <p:nvPr/>
        </p:nvGrpSpPr>
        <p:grpSpPr>
          <a:xfrm>
            <a:off x="14220317" y="4448798"/>
            <a:ext cx="1811762" cy="1811762"/>
            <a:chOff x="0" y="0"/>
            <a:chExt cx="6350000" cy="6350000"/>
          </a:xfrm>
          <a:solidFill>
            <a:srgbClr val="FFFFFF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749CEDC-851C-E2B8-3217-AF9DBAA630C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4217264C-0612-291C-957B-42DB65C79377}"/>
              </a:ext>
            </a:extLst>
          </p:cNvPr>
          <p:cNvSpPr txBox="1"/>
          <p:nvPr/>
        </p:nvSpPr>
        <p:spPr>
          <a:xfrm>
            <a:off x="857522" y="499172"/>
            <a:ext cx="12404881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6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Cooperative Export Modes</a:t>
            </a:r>
          </a:p>
          <a:p>
            <a:pPr marL="0" lvl="0" indent="0" algn="l"/>
            <a:r>
              <a:rPr lang="en-US" sz="66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	Why Not Sell Myself?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E9690807-7793-354F-8618-3D5A7CE0EDEE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0E6C0CA-EA52-CBAD-5602-FF98DD7C8EF4}"/>
              </a:ext>
            </a:extLst>
          </p:cNvPr>
          <p:cNvSpPr txBox="1"/>
          <p:nvPr/>
        </p:nvSpPr>
        <p:spPr>
          <a:xfrm>
            <a:off x="1028700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grpSp>
        <p:nvGrpSpPr>
          <p:cNvPr id="20" name="Group 8">
            <a:extLst>
              <a:ext uri="{FF2B5EF4-FFF2-40B4-BE49-F238E27FC236}">
                <a16:creationId xmlns:a16="http://schemas.microsoft.com/office/drawing/2014/main" id="{C5A5F9A5-E02E-15F4-DE16-4DAA7B63FF90}"/>
              </a:ext>
            </a:extLst>
          </p:cNvPr>
          <p:cNvGrpSpPr/>
          <p:nvPr/>
        </p:nvGrpSpPr>
        <p:grpSpPr>
          <a:xfrm>
            <a:off x="1385455" y="2482856"/>
            <a:ext cx="11876951" cy="1187904"/>
            <a:chOff x="0" y="-244175"/>
            <a:chExt cx="11565853" cy="1583869"/>
          </a:xfrm>
        </p:grpSpPr>
        <p:grpSp>
          <p:nvGrpSpPr>
            <p:cNvPr id="21" name="Group 9">
              <a:extLst>
                <a:ext uri="{FF2B5EF4-FFF2-40B4-BE49-F238E27FC236}">
                  <a16:creationId xmlns:a16="http://schemas.microsoft.com/office/drawing/2014/main" id="{429F9953-250E-7577-5BAF-B4435C129AD5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27" name="Freeform 10">
                <a:extLst>
                  <a:ext uri="{FF2B5EF4-FFF2-40B4-BE49-F238E27FC236}">
                    <a16:creationId xmlns:a16="http://schemas.microsoft.com/office/drawing/2014/main" id="{5FEEB02B-C5AE-5344-965F-1D8C73038DB4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2422" y="0"/>
                    </a:moveTo>
                    <a:lnTo>
                      <a:pt x="2694607" y="0"/>
                    </a:lnTo>
                    <a:cubicBezTo>
                      <a:pt x="2697901" y="0"/>
                      <a:pt x="2701061" y="1309"/>
                      <a:pt x="2703391" y="3638"/>
                    </a:cubicBezTo>
                    <a:cubicBezTo>
                      <a:pt x="2705720" y="5968"/>
                      <a:pt x="2707029" y="9127"/>
                      <a:pt x="2707029" y="12422"/>
                    </a:cubicBezTo>
                    <a:lnTo>
                      <a:pt x="2707029" y="301138"/>
                    </a:lnTo>
                    <a:cubicBezTo>
                      <a:pt x="2707029" y="304433"/>
                      <a:pt x="2705720" y="307592"/>
                      <a:pt x="2703391" y="309922"/>
                    </a:cubicBezTo>
                    <a:cubicBezTo>
                      <a:pt x="2701061" y="312251"/>
                      <a:pt x="2697901" y="313560"/>
                      <a:pt x="2694607" y="313560"/>
                    </a:cubicBezTo>
                    <a:lnTo>
                      <a:pt x="12422" y="313560"/>
                    </a:lnTo>
                    <a:cubicBezTo>
                      <a:pt x="9127" y="313560"/>
                      <a:pt x="5968" y="312251"/>
                      <a:pt x="3638" y="309922"/>
                    </a:cubicBezTo>
                    <a:cubicBezTo>
                      <a:pt x="1309" y="307592"/>
                      <a:pt x="0" y="304433"/>
                      <a:pt x="0" y="301138"/>
                    </a:cubicBezTo>
                    <a:lnTo>
                      <a:pt x="0" y="12422"/>
                    </a:lnTo>
                    <a:cubicBezTo>
                      <a:pt x="0" y="9127"/>
                      <a:pt x="1309" y="5968"/>
                      <a:pt x="3638" y="3638"/>
                    </a:cubicBezTo>
                    <a:cubicBezTo>
                      <a:pt x="5968" y="1309"/>
                      <a:pt x="9127" y="0"/>
                      <a:pt x="12422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11">
                <a:extLst>
                  <a:ext uri="{FF2B5EF4-FFF2-40B4-BE49-F238E27FC236}">
                    <a16:creationId xmlns:a16="http://schemas.microsoft.com/office/drawing/2014/main" id="{BD0E79F2-745E-19BB-B0CC-22A3F988FA45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73000" tIns="73000" rIns="73000" bIns="730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067062C5-5233-DC3F-F237-90A17103C5A6}"/>
                </a:ext>
              </a:extLst>
            </p:cNvPr>
            <p:cNvSpPr txBox="1"/>
            <p:nvPr/>
          </p:nvSpPr>
          <p:spPr>
            <a:xfrm>
              <a:off x="306468" y="44860"/>
              <a:ext cx="705627" cy="955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793814CC-5AC8-2A0D-0D5B-83CAD054E6BB}"/>
                </a:ext>
              </a:extLst>
            </p:cNvPr>
            <p:cNvSpPr txBox="1"/>
            <p:nvPr/>
          </p:nvSpPr>
          <p:spPr>
            <a:xfrm>
              <a:off x="1840425" y="474011"/>
              <a:ext cx="9725425" cy="393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Exporting &amp; marketing in the name of an association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29" name="Group 17">
            <a:extLst>
              <a:ext uri="{FF2B5EF4-FFF2-40B4-BE49-F238E27FC236}">
                <a16:creationId xmlns:a16="http://schemas.microsoft.com/office/drawing/2014/main" id="{36A5323F-37BF-4C69-7594-2E907CFC9B53}"/>
              </a:ext>
            </a:extLst>
          </p:cNvPr>
          <p:cNvGrpSpPr/>
          <p:nvPr/>
        </p:nvGrpSpPr>
        <p:grpSpPr>
          <a:xfrm>
            <a:off x="1385455" y="3670987"/>
            <a:ext cx="11876951" cy="1187902"/>
            <a:chOff x="0" y="-244175"/>
            <a:chExt cx="11565853" cy="1583869"/>
          </a:xfrm>
        </p:grpSpPr>
        <p:grpSp>
          <p:nvGrpSpPr>
            <p:cNvPr id="30" name="Group 18">
              <a:extLst>
                <a:ext uri="{FF2B5EF4-FFF2-40B4-BE49-F238E27FC236}">
                  <a16:creationId xmlns:a16="http://schemas.microsoft.com/office/drawing/2014/main" id="{E8199B0A-8064-90D2-1D2B-1220588427E3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D4F206AF-05F5-C588-C6D1-B13816CF5433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20">
                <a:extLst>
                  <a:ext uri="{FF2B5EF4-FFF2-40B4-BE49-F238E27FC236}">
                    <a16:creationId xmlns:a16="http://schemas.microsoft.com/office/drawing/2014/main" id="{51C702DD-26AB-D625-504B-B553C72FF139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5665EF75-4AC0-AA6D-F552-00DBEFBE2536}"/>
                </a:ext>
              </a:extLst>
            </p:cNvPr>
            <p:cNvSpPr txBox="1"/>
            <p:nvPr/>
          </p:nvSpPr>
          <p:spPr>
            <a:xfrm>
              <a:off x="306468" y="44861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7FAE600B-3BF0-1C1A-B070-B034CF480919}"/>
                </a:ext>
              </a:extLst>
            </p:cNvPr>
            <p:cNvSpPr txBox="1"/>
            <p:nvPr/>
          </p:nvSpPr>
          <p:spPr>
            <a:xfrm>
              <a:off x="1840428" y="460313"/>
              <a:ext cx="9725425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Freight, negotiating rates and chartering ships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38" name="Group 26">
            <a:extLst>
              <a:ext uri="{FF2B5EF4-FFF2-40B4-BE49-F238E27FC236}">
                <a16:creationId xmlns:a16="http://schemas.microsoft.com/office/drawing/2014/main" id="{4E2F0A1F-EF93-5752-A15D-37246A1F8CF9}"/>
              </a:ext>
            </a:extLst>
          </p:cNvPr>
          <p:cNvGrpSpPr/>
          <p:nvPr/>
        </p:nvGrpSpPr>
        <p:grpSpPr>
          <a:xfrm>
            <a:off x="1374937" y="4859117"/>
            <a:ext cx="12260839" cy="1187902"/>
            <a:chOff x="0" y="-244175"/>
            <a:chExt cx="11939686" cy="1583869"/>
          </a:xfrm>
        </p:grpSpPr>
        <p:grpSp>
          <p:nvGrpSpPr>
            <p:cNvPr id="39" name="Group 27">
              <a:extLst>
                <a:ext uri="{FF2B5EF4-FFF2-40B4-BE49-F238E27FC236}">
                  <a16:creationId xmlns:a16="http://schemas.microsoft.com/office/drawing/2014/main" id="{1B2AF3E1-B3F7-124B-D75A-164CF144EC56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08AF73C1-D072-4E80-FC69-58B629DD5A3E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29">
                <a:extLst>
                  <a:ext uri="{FF2B5EF4-FFF2-40B4-BE49-F238E27FC236}">
                    <a16:creationId xmlns:a16="http://schemas.microsoft.com/office/drawing/2014/main" id="{C69602D7-1DE1-2F88-D2EC-A614DB4CFE8F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45" name="TextBox 32">
              <a:extLst>
                <a:ext uri="{FF2B5EF4-FFF2-40B4-BE49-F238E27FC236}">
                  <a16:creationId xmlns:a16="http://schemas.microsoft.com/office/drawing/2014/main" id="{FCD710ED-50E8-CE73-5865-3E412C53013F}"/>
                </a:ext>
              </a:extLst>
            </p:cNvPr>
            <p:cNvSpPr txBox="1"/>
            <p:nvPr/>
          </p:nvSpPr>
          <p:spPr>
            <a:xfrm>
              <a:off x="306468" y="27399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43" name="TextBox 35">
              <a:extLst>
                <a:ext uri="{FF2B5EF4-FFF2-40B4-BE49-F238E27FC236}">
                  <a16:creationId xmlns:a16="http://schemas.microsoft.com/office/drawing/2014/main" id="{E06DB724-6CBA-334F-B9F5-C94B0BAB938B}"/>
                </a:ext>
              </a:extLst>
            </p:cNvPr>
            <p:cNvSpPr txBox="1"/>
            <p:nvPr/>
          </p:nvSpPr>
          <p:spPr>
            <a:xfrm>
              <a:off x="1840425" y="458570"/>
              <a:ext cx="10099261" cy="3932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Allowing uniform contracts and terms of sale 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48" name="Group 36">
            <a:extLst>
              <a:ext uri="{FF2B5EF4-FFF2-40B4-BE49-F238E27FC236}">
                <a16:creationId xmlns:a16="http://schemas.microsoft.com/office/drawing/2014/main" id="{9120835A-47CB-C8CB-488E-96871AB5D578}"/>
              </a:ext>
            </a:extLst>
          </p:cNvPr>
          <p:cNvGrpSpPr/>
          <p:nvPr/>
        </p:nvGrpSpPr>
        <p:grpSpPr>
          <a:xfrm>
            <a:off x="1374067" y="6048777"/>
            <a:ext cx="11888340" cy="1187902"/>
            <a:chOff x="0" y="-244175"/>
            <a:chExt cx="11565853" cy="1583869"/>
          </a:xfrm>
        </p:grpSpPr>
        <p:grpSp>
          <p:nvGrpSpPr>
            <p:cNvPr id="49" name="Group 37">
              <a:extLst>
                <a:ext uri="{FF2B5EF4-FFF2-40B4-BE49-F238E27FC236}">
                  <a16:creationId xmlns:a16="http://schemas.microsoft.com/office/drawing/2014/main" id="{FE61A6AE-2ED9-C575-C8B6-BF2969C9D76E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55" name="Freeform 38">
                <a:extLst>
                  <a:ext uri="{FF2B5EF4-FFF2-40B4-BE49-F238E27FC236}">
                    <a16:creationId xmlns:a16="http://schemas.microsoft.com/office/drawing/2014/main" id="{176D5C27-D72B-DD91-5A68-08620578D7BD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39">
                <a:extLst>
                  <a:ext uri="{FF2B5EF4-FFF2-40B4-BE49-F238E27FC236}">
                    <a16:creationId xmlns:a16="http://schemas.microsoft.com/office/drawing/2014/main" id="{89CDCA53-44DF-B467-7646-BBBFE453F886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54" name="TextBox 42">
              <a:extLst>
                <a:ext uri="{FF2B5EF4-FFF2-40B4-BE49-F238E27FC236}">
                  <a16:creationId xmlns:a16="http://schemas.microsoft.com/office/drawing/2014/main" id="{1C9A5BC5-D68C-A360-872D-5AD8D2337A92}"/>
                </a:ext>
              </a:extLst>
            </p:cNvPr>
            <p:cNvSpPr txBox="1"/>
            <p:nvPr/>
          </p:nvSpPr>
          <p:spPr>
            <a:xfrm>
              <a:off x="306468" y="38203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52" name="TextBox 44">
              <a:extLst>
                <a:ext uri="{FF2B5EF4-FFF2-40B4-BE49-F238E27FC236}">
                  <a16:creationId xmlns:a16="http://schemas.microsoft.com/office/drawing/2014/main" id="{93E0E251-56A1-19AA-22CF-B31AA94A0C2A}"/>
                </a:ext>
              </a:extLst>
            </p:cNvPr>
            <p:cNvSpPr txBox="1"/>
            <p:nvPr/>
          </p:nvSpPr>
          <p:spPr>
            <a:xfrm>
              <a:off x="1820576" y="451498"/>
              <a:ext cx="9725425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Setting prices for export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57" name="Group 45">
            <a:extLst>
              <a:ext uri="{FF2B5EF4-FFF2-40B4-BE49-F238E27FC236}">
                <a16:creationId xmlns:a16="http://schemas.microsoft.com/office/drawing/2014/main" id="{320055AB-C0AF-153F-0A24-3100D487C8C2}"/>
              </a:ext>
            </a:extLst>
          </p:cNvPr>
          <p:cNvGrpSpPr/>
          <p:nvPr/>
        </p:nvGrpSpPr>
        <p:grpSpPr>
          <a:xfrm>
            <a:off x="1385455" y="7249544"/>
            <a:ext cx="11876951" cy="1402256"/>
            <a:chOff x="0" y="-244175"/>
            <a:chExt cx="11565853" cy="1869675"/>
          </a:xfrm>
        </p:grpSpPr>
        <p:grpSp>
          <p:nvGrpSpPr>
            <p:cNvPr id="58" name="Group 46">
              <a:extLst>
                <a:ext uri="{FF2B5EF4-FFF2-40B4-BE49-F238E27FC236}">
                  <a16:creationId xmlns:a16="http://schemas.microsoft.com/office/drawing/2014/main" id="{2E698E9C-1DAC-66D8-4FC7-F47B6D08084B}"/>
                </a:ext>
              </a:extLst>
            </p:cNvPr>
            <p:cNvGrpSpPr/>
            <p:nvPr/>
          </p:nvGrpSpPr>
          <p:grpSpPr>
            <a:xfrm>
              <a:off x="0" y="-244175"/>
              <a:ext cx="11565853" cy="1869675"/>
              <a:chOff x="0" y="-57150"/>
              <a:chExt cx="2707029" cy="437604"/>
            </a:xfrm>
          </p:grpSpPr>
          <p:sp>
            <p:nvSpPr>
              <p:cNvPr id="1024" name="Freeform 47">
                <a:extLst>
                  <a:ext uri="{FF2B5EF4-FFF2-40B4-BE49-F238E27FC236}">
                    <a16:creationId xmlns:a16="http://schemas.microsoft.com/office/drawing/2014/main" id="{2832B635-886B-2867-CA49-3FBEB7B154FD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80454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80454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362604"/>
                    </a:lnTo>
                    <a:cubicBezTo>
                      <a:pt x="2707029" y="372462"/>
                      <a:pt x="2699037" y="380454"/>
                      <a:pt x="2689179" y="380454"/>
                    </a:cubicBezTo>
                    <a:lnTo>
                      <a:pt x="17850" y="380454"/>
                    </a:lnTo>
                    <a:cubicBezTo>
                      <a:pt x="13116" y="380454"/>
                      <a:pt x="8576" y="378573"/>
                      <a:pt x="5228" y="375226"/>
                    </a:cubicBezTo>
                    <a:cubicBezTo>
                      <a:pt x="1881" y="371878"/>
                      <a:pt x="0" y="367338"/>
                      <a:pt x="0" y="362604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" name="TextBox 48">
                <a:extLst>
                  <a:ext uri="{FF2B5EF4-FFF2-40B4-BE49-F238E27FC236}">
                    <a16:creationId xmlns:a16="http://schemas.microsoft.com/office/drawing/2014/main" id="{DA0C5292-825F-7162-2F62-E7B4EB670E02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43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63" name="TextBox 51">
              <a:extLst>
                <a:ext uri="{FF2B5EF4-FFF2-40B4-BE49-F238E27FC236}">
                  <a16:creationId xmlns:a16="http://schemas.microsoft.com/office/drawing/2014/main" id="{F0C60E12-9483-2A75-38F1-9E12424BBE87}"/>
                </a:ext>
              </a:extLst>
            </p:cNvPr>
            <p:cNvSpPr txBox="1"/>
            <p:nvPr/>
          </p:nvSpPr>
          <p:spPr>
            <a:xfrm>
              <a:off x="306468" y="135377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61" name="TextBox 53">
              <a:extLst>
                <a:ext uri="{FF2B5EF4-FFF2-40B4-BE49-F238E27FC236}">
                  <a16:creationId xmlns:a16="http://schemas.microsoft.com/office/drawing/2014/main" id="{56CA6ABA-3AAC-277A-3606-02BB6B488723}"/>
                </a:ext>
              </a:extLst>
            </p:cNvPr>
            <p:cNvSpPr txBox="1"/>
            <p:nvPr/>
          </p:nvSpPr>
          <p:spPr>
            <a:xfrm>
              <a:off x="1820575" y="614639"/>
              <a:ext cx="9725425" cy="3932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Allowing cooperative bids and sales negotiation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pic>
        <p:nvPicPr>
          <p:cNvPr id="1042" name="Graphic 1041" descr="Freight outline">
            <a:extLst>
              <a:ext uri="{FF2B5EF4-FFF2-40B4-BE49-F238E27FC236}">
                <a16:creationId xmlns:a16="http://schemas.microsoft.com/office/drawing/2014/main" id="{E68DF11A-8DAE-80F5-E8AF-2E100BDB3C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877876" y="3896382"/>
            <a:ext cx="914400" cy="914400"/>
          </a:xfrm>
          <a:prstGeom prst="rect">
            <a:avLst/>
          </a:prstGeom>
        </p:spPr>
      </p:pic>
      <p:pic>
        <p:nvPicPr>
          <p:cNvPr id="1044" name="Graphic 1043" descr="Travel outline">
            <a:extLst>
              <a:ext uri="{FF2B5EF4-FFF2-40B4-BE49-F238E27FC236}">
                <a16:creationId xmlns:a16="http://schemas.microsoft.com/office/drawing/2014/main" id="{9A2EDF49-638B-393F-7CE1-431C76A85B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872499" y="2737649"/>
            <a:ext cx="914400" cy="914400"/>
          </a:xfrm>
          <a:prstGeom prst="rect">
            <a:avLst/>
          </a:prstGeom>
        </p:spPr>
      </p:pic>
      <p:pic>
        <p:nvPicPr>
          <p:cNvPr id="1047" name="Graphic 1046" descr="Contract outline">
            <a:extLst>
              <a:ext uri="{FF2B5EF4-FFF2-40B4-BE49-F238E27FC236}">
                <a16:creationId xmlns:a16="http://schemas.microsoft.com/office/drawing/2014/main" id="{D5890DFC-A0CA-38B8-DFEC-EEFB294D152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57614" y="5087433"/>
            <a:ext cx="914400" cy="914400"/>
          </a:xfrm>
          <a:prstGeom prst="rect">
            <a:avLst/>
          </a:prstGeom>
        </p:spPr>
      </p:pic>
      <p:pic>
        <p:nvPicPr>
          <p:cNvPr id="1051" name="Graphic 1050" descr="Euro outline">
            <a:extLst>
              <a:ext uri="{FF2B5EF4-FFF2-40B4-BE49-F238E27FC236}">
                <a16:creationId xmlns:a16="http://schemas.microsoft.com/office/drawing/2014/main" id="{95AAEB28-0FE6-1CA4-8841-8D8455C15D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857614" y="6277093"/>
            <a:ext cx="914400" cy="914400"/>
          </a:xfrm>
          <a:prstGeom prst="rect">
            <a:avLst/>
          </a:prstGeom>
        </p:spPr>
      </p:pic>
      <p:pic>
        <p:nvPicPr>
          <p:cNvPr id="1053" name="Graphic 1052" descr="Meeting outline">
            <a:extLst>
              <a:ext uri="{FF2B5EF4-FFF2-40B4-BE49-F238E27FC236}">
                <a16:creationId xmlns:a16="http://schemas.microsoft.com/office/drawing/2014/main" id="{20FFE25F-4F1A-458A-4BA2-F2BC139071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857614" y="7581531"/>
            <a:ext cx="914400" cy="914400"/>
          </a:xfrm>
          <a:prstGeom prst="rect">
            <a:avLst/>
          </a:prstGeom>
        </p:spPr>
      </p:pic>
      <p:grpSp>
        <p:nvGrpSpPr>
          <p:cNvPr id="1054" name="Group 2">
            <a:extLst>
              <a:ext uri="{FF2B5EF4-FFF2-40B4-BE49-F238E27FC236}">
                <a16:creationId xmlns:a16="http://schemas.microsoft.com/office/drawing/2014/main" id="{9FFDDA35-8E4B-9B08-D4BB-E7FBBC431CAD}"/>
              </a:ext>
            </a:extLst>
          </p:cNvPr>
          <p:cNvGrpSpPr/>
          <p:nvPr/>
        </p:nvGrpSpPr>
        <p:grpSpPr>
          <a:xfrm>
            <a:off x="15447538" y="6260560"/>
            <a:ext cx="1811762" cy="1811762"/>
            <a:chOff x="0" y="0"/>
            <a:chExt cx="6350000" cy="6350000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1055" name="Freeform 3">
              <a:extLst>
                <a:ext uri="{FF2B5EF4-FFF2-40B4-BE49-F238E27FC236}">
                  <a16:creationId xmlns:a16="http://schemas.microsoft.com/office/drawing/2014/main" id="{BE4C35CE-855C-935A-45E9-76E1E45673B2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8" name="TextBox 18">
            <a:extLst>
              <a:ext uri="{FF2B5EF4-FFF2-40B4-BE49-F238E27FC236}">
                <a16:creationId xmlns:a16="http://schemas.microsoft.com/office/drawing/2014/main" id="{26C6CAE2-4C25-72E5-7333-C58ECE467D55}"/>
              </a:ext>
            </a:extLst>
          </p:cNvPr>
          <p:cNvSpPr txBox="1"/>
          <p:nvPr/>
        </p:nvSpPr>
        <p:spPr>
          <a:xfrm>
            <a:off x="7360551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Cooperative Export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34132D-BD04-641B-64A2-D5F06FF46560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232684458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64C0FE-01CC-2D62-2D25-687E0384F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5189C1B-C989-693A-DD9A-7ED561EEF063}"/>
              </a:ext>
            </a:extLst>
          </p:cNvPr>
          <p:cNvGrpSpPr/>
          <p:nvPr/>
        </p:nvGrpSpPr>
        <p:grpSpPr>
          <a:xfrm>
            <a:off x="9267663" y="3483100"/>
            <a:ext cx="4524805" cy="4524804"/>
            <a:chOff x="0" y="0"/>
            <a:chExt cx="6350000" cy="6350000"/>
          </a:xfrm>
          <a:solidFill>
            <a:schemeClr val="bg1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BAD2361-0641-8CDF-5FA6-97B61B8765F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EFDC46F-0CE6-1C4B-1813-04AF4031D716}"/>
              </a:ext>
            </a:extLst>
          </p:cNvPr>
          <p:cNvGrpSpPr/>
          <p:nvPr/>
        </p:nvGrpSpPr>
        <p:grpSpPr>
          <a:xfrm>
            <a:off x="13386390" y="1109559"/>
            <a:ext cx="1811762" cy="1811762"/>
            <a:chOff x="-874065" y="0"/>
            <a:chExt cx="6350000" cy="6350000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EEFA6B3-1C09-45BB-AD26-808D15AB3A3A}"/>
                </a:ext>
              </a:extLst>
            </p:cNvPr>
            <p:cNvSpPr/>
            <p:nvPr/>
          </p:nvSpPr>
          <p:spPr>
            <a:xfrm>
              <a:off x="-874065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9F703966-C451-22ED-8BC6-522718A06932}"/>
              </a:ext>
            </a:extLst>
          </p:cNvPr>
          <p:cNvSpPr txBox="1"/>
          <p:nvPr/>
        </p:nvSpPr>
        <p:spPr>
          <a:xfrm>
            <a:off x="1013813" y="766524"/>
            <a:ext cx="11678605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Cooperative Export Modes</a:t>
            </a:r>
          </a:p>
          <a:p>
            <a:r>
              <a:rPr lang="en-US" sz="66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	Example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326D8A23-3BE1-5F04-0F34-C386DD374FE6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6E1A1BD-867B-4366-E3D5-FB244E866961}"/>
              </a:ext>
            </a:extLst>
          </p:cNvPr>
          <p:cNvSpPr txBox="1"/>
          <p:nvPr/>
        </p:nvSpPr>
        <p:spPr>
          <a:xfrm>
            <a:off x="1028700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pic>
        <p:nvPicPr>
          <p:cNvPr id="8194" name="Picture 2" descr="HOME - ALCOTEXA">
            <a:extLst>
              <a:ext uri="{FF2B5EF4-FFF2-40B4-BE49-F238E27FC236}">
                <a16:creationId xmlns:a16="http://schemas.microsoft.com/office/drawing/2014/main" id="{554F2CBF-6973-2115-D5D1-A1B94A5F9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937" y="3506184"/>
            <a:ext cx="4524805" cy="447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ertifications – ACL Impex">
            <a:extLst>
              <a:ext uri="{FF2B5EF4-FFF2-40B4-BE49-F238E27FC236}">
                <a16:creationId xmlns:a16="http://schemas.microsoft.com/office/drawing/2014/main" id="{5C92410A-FA9A-C484-B82B-9D70DB41C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7663" y="3483100"/>
            <a:ext cx="4524805" cy="4524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D44311B5-4459-20AE-CF2C-9A90ADF0D8AA}"/>
              </a:ext>
            </a:extLst>
          </p:cNvPr>
          <p:cNvSpPr txBox="1"/>
          <p:nvPr/>
        </p:nvSpPr>
        <p:spPr>
          <a:xfrm>
            <a:off x="7360551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Cooperative Export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grpSp>
        <p:nvGrpSpPr>
          <p:cNvPr id="9" name="Group 4">
            <a:extLst>
              <a:ext uri="{FF2B5EF4-FFF2-40B4-BE49-F238E27FC236}">
                <a16:creationId xmlns:a16="http://schemas.microsoft.com/office/drawing/2014/main" id="{30B693F2-A153-FD9B-6233-2B38338E02D7}"/>
              </a:ext>
            </a:extLst>
          </p:cNvPr>
          <p:cNvGrpSpPr/>
          <p:nvPr/>
        </p:nvGrpSpPr>
        <p:grpSpPr>
          <a:xfrm>
            <a:off x="15364299" y="1088028"/>
            <a:ext cx="1811762" cy="1811762"/>
            <a:chOff x="0" y="0"/>
            <a:chExt cx="6350000" cy="6350000"/>
          </a:xfrm>
          <a:solidFill>
            <a:srgbClr val="FFFFFF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D8D37A7C-65C3-2EBA-29A2-0FAB629233C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A858C472-2F4E-982E-E39F-A8B3F3D5B872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459444630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92B2F-8821-1F2A-20A0-D34745593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4B696374-4A24-9351-5A01-FA8D6CF76FEC}"/>
              </a:ext>
            </a:extLst>
          </p:cNvPr>
          <p:cNvSpPr txBox="1"/>
          <p:nvPr/>
        </p:nvSpPr>
        <p:spPr>
          <a:xfrm>
            <a:off x="788526" y="753272"/>
            <a:ext cx="11678605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Cooperative Export Modes</a:t>
            </a:r>
          </a:p>
          <a:p>
            <a:pPr marL="0" lvl="0" indent="0" algn="l"/>
            <a:r>
              <a:rPr lang="en-US" sz="54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	Advantages &amp; Disadvantages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E99528D9-A367-2B67-C9AF-B8EDBEF9BE2C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A42378F4-871C-5AAA-108A-3B20B8E068B7}"/>
              </a:ext>
            </a:extLst>
          </p:cNvPr>
          <p:cNvSpPr txBox="1"/>
          <p:nvPr/>
        </p:nvSpPr>
        <p:spPr>
          <a:xfrm>
            <a:off x="1028700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5E81A199-8847-9093-D532-B1574A320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8532480"/>
              </p:ext>
            </p:extLst>
          </p:nvPr>
        </p:nvGraphicFramePr>
        <p:xfrm>
          <a:off x="1964257" y="3732097"/>
          <a:ext cx="14571520" cy="3932676"/>
        </p:xfrm>
        <a:graphic>
          <a:graphicData uri="http://schemas.openxmlformats.org/drawingml/2006/table">
            <a:tbl>
              <a:tblPr/>
              <a:tblGrid>
                <a:gridCol w="728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4891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12B1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ADVANTAGES</a:t>
                      </a:r>
                      <a:endParaRPr lang="en-US" sz="1100">
                        <a:solidFill>
                          <a:srgbClr val="012B1B"/>
                        </a:solidFill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DE4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12B1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DISADVANTAGES</a:t>
                      </a:r>
                      <a:endParaRPr lang="en-US" sz="1100">
                        <a:solidFill>
                          <a:srgbClr val="012B1B"/>
                        </a:solidFill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3DE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785"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rgbClr val="012B1B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 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Shared risks: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Shared costs &amp; risks of internationalization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b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</a:b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 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Providing comprehensive solutions: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Complete product line or system sales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b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</a:b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 Access to Larger Buyers: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Create a stronger brand name</a:t>
                      </a:r>
                      <a:endParaRPr lang="en-US" sz="2000" b="0" i="0" kern="1200"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  <a:sym typeface="Poppins"/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Conflict of interest: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Associates might have different objectives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endParaRPr lang="en-US" sz="2000" b="0" i="0" kern="1200"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Letting go:</a:t>
                      </a:r>
                    </a:p>
                    <a:p>
                      <a:pPr marL="457200" lvl="1" algn="l" defTabSz="914400" rtl="0" eaLnBrk="1" latinLnBrk="0" hangingPunct="1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SMEs reluctant to give up their independence</a:t>
                      </a:r>
                    </a:p>
                    <a:p>
                      <a:pPr marL="457200" lvl="1" algn="l" defTabSz="914400" rtl="0" eaLnBrk="1" latinLnBrk="0" hangingPunct="1">
                        <a:lnSpc>
                          <a:spcPct val="100000"/>
                        </a:lnSpc>
                        <a:defRPr/>
                      </a:pPr>
                      <a:br>
                        <a:rPr lang="en-US" sz="200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Free-Rider Problem:</a:t>
                      </a:r>
                    </a:p>
                    <a:p>
                      <a:pPr marL="45720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Lazy members benefit without contributing</a:t>
                      </a: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EE213953-CB50-C6CF-43D7-9D951E174348}"/>
              </a:ext>
            </a:extLst>
          </p:cNvPr>
          <p:cNvGrpSpPr/>
          <p:nvPr/>
        </p:nvGrpSpPr>
        <p:grpSpPr>
          <a:xfrm>
            <a:off x="15447538" y="1109559"/>
            <a:ext cx="1811762" cy="1811762"/>
            <a:chOff x="0" y="0"/>
            <a:chExt cx="6350000" cy="6350000"/>
          </a:xfrm>
          <a:solidFill>
            <a:schemeClr val="bg1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CD9AE19A-2234-4E1D-D219-D46DDB9D639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439515A9-6BD2-8F8F-F515-9BECC2DDC3A2}"/>
              </a:ext>
            </a:extLst>
          </p:cNvPr>
          <p:cNvGrpSpPr/>
          <p:nvPr/>
        </p:nvGrpSpPr>
        <p:grpSpPr>
          <a:xfrm>
            <a:off x="13386390" y="1109559"/>
            <a:ext cx="1811762" cy="1811762"/>
            <a:chOff x="-874065" y="0"/>
            <a:chExt cx="6350000" cy="6350000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B8000BE4-848B-51AE-0C17-7601D0923D17}"/>
                </a:ext>
              </a:extLst>
            </p:cNvPr>
            <p:cNvSpPr/>
            <p:nvPr/>
          </p:nvSpPr>
          <p:spPr>
            <a:xfrm>
              <a:off x="-874065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3" name="TextBox 18">
            <a:extLst>
              <a:ext uri="{FF2B5EF4-FFF2-40B4-BE49-F238E27FC236}">
                <a16:creationId xmlns:a16="http://schemas.microsoft.com/office/drawing/2014/main" id="{94EDCCC9-6AF8-8CA3-B089-0A5D009C3DC3}"/>
              </a:ext>
            </a:extLst>
          </p:cNvPr>
          <p:cNvSpPr txBox="1"/>
          <p:nvPr/>
        </p:nvSpPr>
        <p:spPr>
          <a:xfrm>
            <a:off x="7360551" y="9019826"/>
            <a:ext cx="3566897" cy="3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Cooperative Export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0FB9E1-D836-B78E-6CCE-E8AEB9FCB86A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3541032442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E940A9-3413-5302-9113-C86747EDF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052BA5D-11C5-B8B3-6308-5616BBC9BA6F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0362BE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3C024E1-C077-D640-619D-4B82B15FFFC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327C005-5774-8044-14A5-D6E6BE1B6366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0362BE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7D425E3-4ACA-A111-651B-61E01186B6E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0FEC42FB-EF0E-8C30-F2C0-4012E3F8668D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00A0D4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EE247A77-18E8-9A36-BA9B-69B3BC3C4F5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17CA3EEE-874A-31FF-828E-7733912C5613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59F001E4-4E84-5A22-0F38-F13A93403EF1}"/>
              </a:ext>
            </a:extLst>
          </p:cNvPr>
          <p:cNvSpPr txBox="1"/>
          <p:nvPr/>
        </p:nvSpPr>
        <p:spPr>
          <a:xfrm>
            <a:off x="1013813" y="736649"/>
            <a:ext cx="12544605" cy="3110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11000" spc="-5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Contract Manufacturing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6AE82E84-4F11-2672-29F6-3613258F1290}"/>
              </a:ext>
            </a:extLst>
          </p:cNvPr>
          <p:cNvSpPr txBox="1"/>
          <p:nvPr/>
        </p:nvSpPr>
        <p:spPr>
          <a:xfrm>
            <a:off x="1013813" y="6040905"/>
            <a:ext cx="11482987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000" b="0" i="1">
                <a:solidFill>
                  <a:srgbClr val="F8FA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"</a:t>
            </a:r>
            <a:r>
              <a:rPr lang="en-US" sz="4000" b="0" i="1">
                <a:solidFill>
                  <a:srgbClr val="BDFF7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Hiring a local factory </a:t>
            </a:r>
            <a:r>
              <a:rPr lang="en-US" sz="4000" b="0" i="1">
                <a:solidFill>
                  <a:srgbClr val="F8FA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to make your product</a:t>
            </a:r>
          </a:p>
          <a:p>
            <a:pPr algn="l"/>
            <a:r>
              <a:rPr lang="en-US" sz="4000" b="0" i="1">
                <a:solidFill>
                  <a:srgbClr val="F8FA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while you </a:t>
            </a:r>
            <a:r>
              <a:rPr lang="en-US" sz="4000" b="0" i="1">
                <a:solidFill>
                  <a:srgbClr val="BDFF7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control branding/sales</a:t>
            </a:r>
            <a:r>
              <a:rPr lang="en-US" sz="4000" b="0" i="1">
                <a:solidFill>
                  <a:srgbClr val="F8FA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"</a:t>
            </a:r>
            <a:endParaRPr lang="en-US" sz="3600" spc="-56">
              <a:solidFill>
                <a:srgbClr val="FFFFFF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4DC82D63-418C-0E6F-E757-D94CCD14A4E4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8C19073A-2D8F-E8B1-6AB1-3DFEF79D1EDF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00A0D4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C3D04ED5-FD45-4DEC-470C-47E9BD6D158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F9E64B9-31D0-8B55-2972-B01AA79A673A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3018619642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A614E-E4EC-CDCA-B9ED-DECE89C16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FCF2207-266A-B283-DA41-691B62B3E1AA}"/>
              </a:ext>
            </a:extLst>
          </p:cNvPr>
          <p:cNvGrpSpPr/>
          <p:nvPr/>
        </p:nvGrpSpPr>
        <p:grpSpPr>
          <a:xfrm>
            <a:off x="15447538" y="2662317"/>
            <a:ext cx="1811762" cy="1811762"/>
            <a:chOff x="0" y="0"/>
            <a:chExt cx="6350000" cy="6350000"/>
          </a:xfrm>
          <a:solidFill>
            <a:srgbClr val="0362BE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6B0DA6C-FEEE-481D-A865-D684B0EAA73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E66A214-C387-41C1-5BD2-08091BD435D0}"/>
              </a:ext>
            </a:extLst>
          </p:cNvPr>
          <p:cNvGrpSpPr/>
          <p:nvPr/>
        </p:nvGrpSpPr>
        <p:grpSpPr>
          <a:xfrm>
            <a:off x="14220317" y="4448798"/>
            <a:ext cx="1811762" cy="1811762"/>
            <a:chOff x="0" y="0"/>
            <a:chExt cx="6350000" cy="6350000"/>
          </a:xfrm>
          <a:solidFill>
            <a:srgbClr val="00A0D4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BDEBC3F-9977-FA4C-79B2-68186B58F66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88EC3E14-A697-8FD9-021E-572D3748C16B}"/>
              </a:ext>
            </a:extLst>
          </p:cNvPr>
          <p:cNvSpPr txBox="1"/>
          <p:nvPr/>
        </p:nvSpPr>
        <p:spPr>
          <a:xfrm>
            <a:off x="1013813" y="766524"/>
            <a:ext cx="9866222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Contract Manufacturing</a:t>
            </a:r>
          </a:p>
          <a:p>
            <a:pPr marL="0" lvl="0" indent="0" algn="l"/>
            <a:r>
              <a:rPr lang="en-US" sz="54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	Why Produce Abroad?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B4F3B7C9-35E6-81D5-18F2-88B49986022E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3CD0D971-3CC5-A898-0B4F-70C6608FC9CE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grpSp>
        <p:nvGrpSpPr>
          <p:cNvPr id="20" name="Group 8">
            <a:extLst>
              <a:ext uri="{FF2B5EF4-FFF2-40B4-BE49-F238E27FC236}">
                <a16:creationId xmlns:a16="http://schemas.microsoft.com/office/drawing/2014/main" id="{D3D6B323-304B-F2C2-BEA8-44EA032C9117}"/>
              </a:ext>
            </a:extLst>
          </p:cNvPr>
          <p:cNvGrpSpPr/>
          <p:nvPr/>
        </p:nvGrpSpPr>
        <p:grpSpPr>
          <a:xfrm>
            <a:off x="1357745" y="2482856"/>
            <a:ext cx="11904662" cy="1187904"/>
            <a:chOff x="0" y="-244175"/>
            <a:chExt cx="11565853" cy="1583869"/>
          </a:xfrm>
        </p:grpSpPr>
        <p:grpSp>
          <p:nvGrpSpPr>
            <p:cNvPr id="21" name="Group 9">
              <a:extLst>
                <a:ext uri="{FF2B5EF4-FFF2-40B4-BE49-F238E27FC236}">
                  <a16:creationId xmlns:a16="http://schemas.microsoft.com/office/drawing/2014/main" id="{24D5A95A-0483-4803-37C5-125196A33E10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27" name="Freeform 10">
                <a:extLst>
                  <a:ext uri="{FF2B5EF4-FFF2-40B4-BE49-F238E27FC236}">
                    <a16:creationId xmlns:a16="http://schemas.microsoft.com/office/drawing/2014/main" id="{C7700EA0-11ED-D9ED-504C-D784DE430CE4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2422" y="0"/>
                    </a:moveTo>
                    <a:lnTo>
                      <a:pt x="2694607" y="0"/>
                    </a:lnTo>
                    <a:cubicBezTo>
                      <a:pt x="2697901" y="0"/>
                      <a:pt x="2701061" y="1309"/>
                      <a:pt x="2703391" y="3638"/>
                    </a:cubicBezTo>
                    <a:cubicBezTo>
                      <a:pt x="2705720" y="5968"/>
                      <a:pt x="2707029" y="9127"/>
                      <a:pt x="2707029" y="12422"/>
                    </a:cubicBezTo>
                    <a:lnTo>
                      <a:pt x="2707029" y="301138"/>
                    </a:lnTo>
                    <a:cubicBezTo>
                      <a:pt x="2707029" y="304433"/>
                      <a:pt x="2705720" y="307592"/>
                      <a:pt x="2703391" y="309922"/>
                    </a:cubicBezTo>
                    <a:cubicBezTo>
                      <a:pt x="2701061" y="312251"/>
                      <a:pt x="2697901" y="313560"/>
                      <a:pt x="2694607" y="313560"/>
                    </a:cubicBezTo>
                    <a:lnTo>
                      <a:pt x="12422" y="313560"/>
                    </a:lnTo>
                    <a:cubicBezTo>
                      <a:pt x="9127" y="313560"/>
                      <a:pt x="5968" y="312251"/>
                      <a:pt x="3638" y="309922"/>
                    </a:cubicBezTo>
                    <a:cubicBezTo>
                      <a:pt x="1309" y="307592"/>
                      <a:pt x="0" y="304433"/>
                      <a:pt x="0" y="301138"/>
                    </a:cubicBezTo>
                    <a:lnTo>
                      <a:pt x="0" y="12422"/>
                    </a:lnTo>
                    <a:cubicBezTo>
                      <a:pt x="0" y="9127"/>
                      <a:pt x="1309" y="5968"/>
                      <a:pt x="3638" y="3638"/>
                    </a:cubicBezTo>
                    <a:cubicBezTo>
                      <a:pt x="5968" y="1309"/>
                      <a:pt x="9127" y="0"/>
                      <a:pt x="12422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11">
                <a:extLst>
                  <a:ext uri="{FF2B5EF4-FFF2-40B4-BE49-F238E27FC236}">
                    <a16:creationId xmlns:a16="http://schemas.microsoft.com/office/drawing/2014/main" id="{7AA44756-B6FA-D428-CEC6-7AA0E5E3DF3F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73000" tIns="73000" rIns="73000" bIns="730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48E3A369-FCFC-58EA-32A5-41BBE696CA71}"/>
                </a:ext>
              </a:extLst>
            </p:cNvPr>
            <p:cNvSpPr txBox="1"/>
            <p:nvPr/>
          </p:nvSpPr>
          <p:spPr>
            <a:xfrm>
              <a:off x="306468" y="44860"/>
              <a:ext cx="705627" cy="955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20776757-8679-7F8F-4C24-7601DEB64814}"/>
                </a:ext>
              </a:extLst>
            </p:cNvPr>
            <p:cNvSpPr txBox="1"/>
            <p:nvPr/>
          </p:nvSpPr>
          <p:spPr>
            <a:xfrm>
              <a:off x="1840425" y="474011"/>
              <a:ext cx="9725425" cy="393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Desirability of being close to foreign customers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29" name="Group 17">
            <a:extLst>
              <a:ext uri="{FF2B5EF4-FFF2-40B4-BE49-F238E27FC236}">
                <a16:creationId xmlns:a16="http://schemas.microsoft.com/office/drawing/2014/main" id="{A2609BC4-4FC1-CF3E-E745-D89ADF613AB7}"/>
              </a:ext>
            </a:extLst>
          </p:cNvPr>
          <p:cNvGrpSpPr/>
          <p:nvPr/>
        </p:nvGrpSpPr>
        <p:grpSpPr>
          <a:xfrm>
            <a:off x="1357745" y="3670987"/>
            <a:ext cx="11904662" cy="1187902"/>
            <a:chOff x="0" y="-244175"/>
            <a:chExt cx="11565853" cy="1583869"/>
          </a:xfrm>
        </p:grpSpPr>
        <p:grpSp>
          <p:nvGrpSpPr>
            <p:cNvPr id="30" name="Group 18">
              <a:extLst>
                <a:ext uri="{FF2B5EF4-FFF2-40B4-BE49-F238E27FC236}">
                  <a16:creationId xmlns:a16="http://schemas.microsoft.com/office/drawing/2014/main" id="{3499330B-0927-5EEE-9EEF-7236F785B602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CF825219-4121-2ED1-1CD1-FDE280FA8775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20">
                <a:extLst>
                  <a:ext uri="{FF2B5EF4-FFF2-40B4-BE49-F238E27FC236}">
                    <a16:creationId xmlns:a16="http://schemas.microsoft.com/office/drawing/2014/main" id="{A8452C83-359B-31FF-7217-454B99740005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A24A03C2-B0B9-238D-E10B-FB92B6AC8FA7}"/>
                </a:ext>
              </a:extLst>
            </p:cNvPr>
            <p:cNvSpPr txBox="1"/>
            <p:nvPr/>
          </p:nvSpPr>
          <p:spPr>
            <a:xfrm>
              <a:off x="306468" y="44861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D7B89F25-E7C9-9F33-2585-7936C5A33BCC}"/>
                </a:ext>
              </a:extLst>
            </p:cNvPr>
            <p:cNvSpPr txBox="1"/>
            <p:nvPr/>
          </p:nvSpPr>
          <p:spPr>
            <a:xfrm>
              <a:off x="1840428" y="294053"/>
              <a:ext cx="9725425" cy="7865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Foreign production costs are low</a:t>
              </a:r>
            </a:p>
            <a:p>
              <a:pPr algn="l">
                <a:lnSpc>
                  <a:spcPts val="2294"/>
                </a:lnSpc>
                <a:spcBef>
                  <a:spcPct val="0"/>
                </a:spcBef>
              </a:pPr>
              <a:r>
                <a:rPr lang="en-US" sz="1600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  <a:sym typeface="Poppins"/>
                </a:rPr>
                <a:t>Such as labor &amp; materials</a:t>
              </a:r>
            </a:p>
          </p:txBody>
        </p:sp>
      </p:grpSp>
      <p:grpSp>
        <p:nvGrpSpPr>
          <p:cNvPr id="38" name="Group 26">
            <a:extLst>
              <a:ext uri="{FF2B5EF4-FFF2-40B4-BE49-F238E27FC236}">
                <a16:creationId xmlns:a16="http://schemas.microsoft.com/office/drawing/2014/main" id="{2C8A7100-04EA-B1FF-42C5-48D9F5247BF5}"/>
              </a:ext>
            </a:extLst>
          </p:cNvPr>
          <p:cNvGrpSpPr/>
          <p:nvPr/>
        </p:nvGrpSpPr>
        <p:grpSpPr>
          <a:xfrm>
            <a:off x="1346330" y="4859117"/>
            <a:ext cx="12289446" cy="1187902"/>
            <a:chOff x="0" y="-244175"/>
            <a:chExt cx="11939686" cy="1583869"/>
          </a:xfrm>
        </p:grpSpPr>
        <p:grpSp>
          <p:nvGrpSpPr>
            <p:cNvPr id="39" name="Group 27">
              <a:extLst>
                <a:ext uri="{FF2B5EF4-FFF2-40B4-BE49-F238E27FC236}">
                  <a16:creationId xmlns:a16="http://schemas.microsoft.com/office/drawing/2014/main" id="{1C8F4156-3EED-6359-CAE3-DDC17F5FA437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7C0B1709-FD5C-98A2-4956-211312363D03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29">
                <a:extLst>
                  <a:ext uri="{FF2B5EF4-FFF2-40B4-BE49-F238E27FC236}">
                    <a16:creationId xmlns:a16="http://schemas.microsoft.com/office/drawing/2014/main" id="{8437C057-A341-BB37-A3A1-4C789DCEFFC8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45" name="TextBox 32">
              <a:extLst>
                <a:ext uri="{FF2B5EF4-FFF2-40B4-BE49-F238E27FC236}">
                  <a16:creationId xmlns:a16="http://schemas.microsoft.com/office/drawing/2014/main" id="{F5C07474-CFBA-C3CF-530B-7403A84CE913}"/>
                </a:ext>
              </a:extLst>
            </p:cNvPr>
            <p:cNvSpPr txBox="1"/>
            <p:nvPr/>
          </p:nvSpPr>
          <p:spPr>
            <a:xfrm>
              <a:off x="306468" y="27399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43" name="TextBox 35">
              <a:extLst>
                <a:ext uri="{FF2B5EF4-FFF2-40B4-BE49-F238E27FC236}">
                  <a16:creationId xmlns:a16="http://schemas.microsoft.com/office/drawing/2014/main" id="{152C2E1E-3B23-058B-2138-F702E50380E4}"/>
                </a:ext>
              </a:extLst>
            </p:cNvPr>
            <p:cNvSpPr txBox="1"/>
            <p:nvPr/>
          </p:nvSpPr>
          <p:spPr>
            <a:xfrm>
              <a:off x="1840425" y="310784"/>
              <a:ext cx="10099261" cy="78654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Transportation costs may render product noncompetitive</a:t>
              </a:r>
            </a:p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1600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E.g. heavy or bulky products</a:t>
              </a:r>
              <a:endParaRPr lang="en-US" sz="1600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48" name="Group 36">
            <a:extLst>
              <a:ext uri="{FF2B5EF4-FFF2-40B4-BE49-F238E27FC236}">
                <a16:creationId xmlns:a16="http://schemas.microsoft.com/office/drawing/2014/main" id="{8F760151-CB83-7102-53E4-2C11D7E9129A}"/>
              </a:ext>
            </a:extLst>
          </p:cNvPr>
          <p:cNvGrpSpPr/>
          <p:nvPr/>
        </p:nvGrpSpPr>
        <p:grpSpPr>
          <a:xfrm>
            <a:off x="1346330" y="6048777"/>
            <a:ext cx="11916077" cy="1187902"/>
            <a:chOff x="0" y="-244175"/>
            <a:chExt cx="11565853" cy="1583869"/>
          </a:xfrm>
        </p:grpSpPr>
        <p:grpSp>
          <p:nvGrpSpPr>
            <p:cNvPr id="49" name="Group 37">
              <a:extLst>
                <a:ext uri="{FF2B5EF4-FFF2-40B4-BE49-F238E27FC236}">
                  <a16:creationId xmlns:a16="http://schemas.microsoft.com/office/drawing/2014/main" id="{8BF4B5D2-AA02-7D04-6F86-0764BD9C247A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55" name="Freeform 38">
                <a:extLst>
                  <a:ext uri="{FF2B5EF4-FFF2-40B4-BE49-F238E27FC236}">
                    <a16:creationId xmlns:a16="http://schemas.microsoft.com/office/drawing/2014/main" id="{01328347-6F8F-1FE6-B0C5-1716F4CF2779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39">
                <a:extLst>
                  <a:ext uri="{FF2B5EF4-FFF2-40B4-BE49-F238E27FC236}">
                    <a16:creationId xmlns:a16="http://schemas.microsoft.com/office/drawing/2014/main" id="{BD482E72-A060-2C2F-3D16-4AA7482FFB8F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54" name="TextBox 42">
              <a:extLst>
                <a:ext uri="{FF2B5EF4-FFF2-40B4-BE49-F238E27FC236}">
                  <a16:creationId xmlns:a16="http://schemas.microsoft.com/office/drawing/2014/main" id="{5989E383-A4D1-11B4-99BD-DAF0D046019D}"/>
                </a:ext>
              </a:extLst>
            </p:cNvPr>
            <p:cNvSpPr txBox="1"/>
            <p:nvPr/>
          </p:nvSpPr>
          <p:spPr>
            <a:xfrm>
              <a:off x="306468" y="38203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52" name="TextBox 44">
              <a:extLst>
                <a:ext uri="{FF2B5EF4-FFF2-40B4-BE49-F238E27FC236}">
                  <a16:creationId xmlns:a16="http://schemas.microsoft.com/office/drawing/2014/main" id="{454F9B94-2B11-00A7-C21D-575DB406603D}"/>
                </a:ext>
              </a:extLst>
            </p:cNvPr>
            <p:cNvSpPr txBox="1"/>
            <p:nvPr/>
          </p:nvSpPr>
          <p:spPr>
            <a:xfrm>
              <a:off x="1820576" y="469972"/>
              <a:ext cx="9725425" cy="393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Tariffs or quotas can prevent entry of an exporter’s products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57" name="Group 45">
            <a:extLst>
              <a:ext uri="{FF2B5EF4-FFF2-40B4-BE49-F238E27FC236}">
                <a16:creationId xmlns:a16="http://schemas.microsoft.com/office/drawing/2014/main" id="{E3C16859-1BA5-A1C1-24A6-5C3F499C130E}"/>
              </a:ext>
            </a:extLst>
          </p:cNvPr>
          <p:cNvGrpSpPr/>
          <p:nvPr/>
        </p:nvGrpSpPr>
        <p:grpSpPr>
          <a:xfrm>
            <a:off x="1357745" y="7249544"/>
            <a:ext cx="11904662" cy="1402256"/>
            <a:chOff x="0" y="-244175"/>
            <a:chExt cx="11565853" cy="1869675"/>
          </a:xfrm>
        </p:grpSpPr>
        <p:grpSp>
          <p:nvGrpSpPr>
            <p:cNvPr id="58" name="Group 46">
              <a:extLst>
                <a:ext uri="{FF2B5EF4-FFF2-40B4-BE49-F238E27FC236}">
                  <a16:creationId xmlns:a16="http://schemas.microsoft.com/office/drawing/2014/main" id="{34ECC1B1-F803-1584-748D-6EB8F8FD3716}"/>
                </a:ext>
              </a:extLst>
            </p:cNvPr>
            <p:cNvGrpSpPr/>
            <p:nvPr/>
          </p:nvGrpSpPr>
          <p:grpSpPr>
            <a:xfrm>
              <a:off x="0" y="-244175"/>
              <a:ext cx="11565853" cy="1869675"/>
              <a:chOff x="0" y="-57150"/>
              <a:chExt cx="2707029" cy="437604"/>
            </a:xfrm>
          </p:grpSpPr>
          <p:sp>
            <p:nvSpPr>
              <p:cNvPr id="1024" name="Freeform 47">
                <a:extLst>
                  <a:ext uri="{FF2B5EF4-FFF2-40B4-BE49-F238E27FC236}">
                    <a16:creationId xmlns:a16="http://schemas.microsoft.com/office/drawing/2014/main" id="{6352494B-7974-06AB-8524-83AB1B4F7DFE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80454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80454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362604"/>
                    </a:lnTo>
                    <a:cubicBezTo>
                      <a:pt x="2707029" y="372462"/>
                      <a:pt x="2699037" y="380454"/>
                      <a:pt x="2689179" y="380454"/>
                    </a:cubicBezTo>
                    <a:lnTo>
                      <a:pt x="17850" y="380454"/>
                    </a:lnTo>
                    <a:cubicBezTo>
                      <a:pt x="13116" y="380454"/>
                      <a:pt x="8576" y="378573"/>
                      <a:pt x="5228" y="375226"/>
                    </a:cubicBezTo>
                    <a:cubicBezTo>
                      <a:pt x="1881" y="371878"/>
                      <a:pt x="0" y="367338"/>
                      <a:pt x="0" y="362604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" name="TextBox 48">
                <a:extLst>
                  <a:ext uri="{FF2B5EF4-FFF2-40B4-BE49-F238E27FC236}">
                    <a16:creationId xmlns:a16="http://schemas.microsoft.com/office/drawing/2014/main" id="{8E4DCE84-2AB4-C666-FB7D-C480D9B12C6A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43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63" name="TextBox 51">
              <a:extLst>
                <a:ext uri="{FF2B5EF4-FFF2-40B4-BE49-F238E27FC236}">
                  <a16:creationId xmlns:a16="http://schemas.microsoft.com/office/drawing/2014/main" id="{28AE0024-A9BF-1C4E-3DC9-BE89B77BC294}"/>
                </a:ext>
              </a:extLst>
            </p:cNvPr>
            <p:cNvSpPr txBox="1"/>
            <p:nvPr/>
          </p:nvSpPr>
          <p:spPr>
            <a:xfrm>
              <a:off x="306468" y="135377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61" name="TextBox 53">
              <a:extLst>
                <a:ext uri="{FF2B5EF4-FFF2-40B4-BE49-F238E27FC236}">
                  <a16:creationId xmlns:a16="http://schemas.microsoft.com/office/drawing/2014/main" id="{47EEE915-2511-CE8B-BF42-642EA91B598E}"/>
                </a:ext>
              </a:extLst>
            </p:cNvPr>
            <p:cNvSpPr txBox="1"/>
            <p:nvPr/>
          </p:nvSpPr>
          <p:spPr>
            <a:xfrm>
              <a:off x="1820575" y="614639"/>
              <a:ext cx="9725425" cy="3932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Government preference for national suppliers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pic>
        <p:nvPicPr>
          <p:cNvPr id="1042" name="Graphic 1041" descr="Factory outline">
            <a:extLst>
              <a:ext uri="{FF2B5EF4-FFF2-40B4-BE49-F238E27FC236}">
                <a16:creationId xmlns:a16="http://schemas.microsoft.com/office/drawing/2014/main" id="{A5F8A0AC-8F63-CC89-816F-E3C5E711E3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55814" y="3896382"/>
            <a:ext cx="914400" cy="914400"/>
          </a:xfrm>
          <a:prstGeom prst="rect">
            <a:avLst/>
          </a:prstGeom>
        </p:spPr>
      </p:pic>
      <p:pic>
        <p:nvPicPr>
          <p:cNvPr id="1044" name="Graphic 1043" descr="Route (Two Pins With A Path) outline">
            <a:extLst>
              <a:ext uri="{FF2B5EF4-FFF2-40B4-BE49-F238E27FC236}">
                <a16:creationId xmlns:a16="http://schemas.microsoft.com/office/drawing/2014/main" id="{CB45F482-D458-D181-FD93-6E073EB215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50437" y="2737649"/>
            <a:ext cx="914400" cy="914400"/>
          </a:xfrm>
          <a:prstGeom prst="rect">
            <a:avLst/>
          </a:prstGeom>
        </p:spPr>
      </p:pic>
      <p:pic>
        <p:nvPicPr>
          <p:cNvPr id="1047" name="Graphic 1046" descr="Truck outline">
            <a:extLst>
              <a:ext uri="{FF2B5EF4-FFF2-40B4-BE49-F238E27FC236}">
                <a16:creationId xmlns:a16="http://schemas.microsoft.com/office/drawing/2014/main" id="{E64E725B-B644-5BDD-AD3F-443F468624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35552" y="5087433"/>
            <a:ext cx="914400" cy="914400"/>
          </a:xfrm>
          <a:prstGeom prst="rect">
            <a:avLst/>
          </a:prstGeom>
        </p:spPr>
      </p:pic>
      <p:pic>
        <p:nvPicPr>
          <p:cNvPr id="1051" name="Graphic 1050" descr="Euro outline">
            <a:extLst>
              <a:ext uri="{FF2B5EF4-FFF2-40B4-BE49-F238E27FC236}">
                <a16:creationId xmlns:a16="http://schemas.microsoft.com/office/drawing/2014/main" id="{428B912D-41A3-4571-A1D7-EDBC5DF151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35552" y="6277093"/>
            <a:ext cx="914400" cy="914400"/>
          </a:xfrm>
          <a:prstGeom prst="rect">
            <a:avLst/>
          </a:prstGeom>
        </p:spPr>
      </p:pic>
      <p:pic>
        <p:nvPicPr>
          <p:cNvPr id="1053" name="Graphic 1052" descr="Court outline">
            <a:extLst>
              <a:ext uri="{FF2B5EF4-FFF2-40B4-BE49-F238E27FC236}">
                <a16:creationId xmlns:a16="http://schemas.microsoft.com/office/drawing/2014/main" id="{9B5F8672-C739-3D96-0EFB-DD9C26298B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735552" y="7581531"/>
            <a:ext cx="914400" cy="914400"/>
          </a:xfrm>
          <a:prstGeom prst="rect">
            <a:avLst/>
          </a:prstGeom>
        </p:spPr>
      </p:pic>
      <p:grpSp>
        <p:nvGrpSpPr>
          <p:cNvPr id="1054" name="Group 2">
            <a:extLst>
              <a:ext uri="{FF2B5EF4-FFF2-40B4-BE49-F238E27FC236}">
                <a16:creationId xmlns:a16="http://schemas.microsoft.com/office/drawing/2014/main" id="{4861306B-E8B1-298F-6945-BD2715D03742}"/>
              </a:ext>
            </a:extLst>
          </p:cNvPr>
          <p:cNvGrpSpPr/>
          <p:nvPr/>
        </p:nvGrpSpPr>
        <p:grpSpPr>
          <a:xfrm>
            <a:off x="15447538" y="6260560"/>
            <a:ext cx="1811762" cy="1811762"/>
            <a:chOff x="0" y="0"/>
            <a:chExt cx="6350000" cy="6350000"/>
          </a:xfrm>
          <a:solidFill>
            <a:srgbClr val="0362BE"/>
          </a:solidFill>
        </p:grpSpPr>
        <p:sp>
          <p:nvSpPr>
            <p:cNvPr id="1055" name="Freeform 3">
              <a:extLst>
                <a:ext uri="{FF2B5EF4-FFF2-40B4-BE49-F238E27FC236}">
                  <a16:creationId xmlns:a16="http://schemas.microsoft.com/office/drawing/2014/main" id="{351C8F50-9869-8934-C3B2-78EB86C561C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18">
            <a:extLst>
              <a:ext uri="{FF2B5EF4-FFF2-40B4-BE49-F238E27FC236}">
                <a16:creationId xmlns:a16="http://schemas.microsoft.com/office/drawing/2014/main" id="{500B7CE6-F0DB-5E37-0F7D-1E31A6F490CD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Contract Manufacturing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718F4C-95C2-3BF6-8467-9E80591FEE49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289948712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385BA-2C32-97A3-2CCA-9E753DFDE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47449F4-001C-784D-A561-0A554732C7C2}"/>
              </a:ext>
            </a:extLst>
          </p:cNvPr>
          <p:cNvGrpSpPr/>
          <p:nvPr/>
        </p:nvGrpSpPr>
        <p:grpSpPr>
          <a:xfrm>
            <a:off x="15447538" y="1109559"/>
            <a:ext cx="1811762" cy="1811762"/>
            <a:chOff x="0" y="0"/>
            <a:chExt cx="6350000" cy="6350000"/>
          </a:xfrm>
          <a:solidFill>
            <a:srgbClr val="0362BE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C2B9DAB-9F49-B816-3B35-A2DE1C3229B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33D082F-38C4-8B82-2C07-D92734B98B9B}"/>
              </a:ext>
            </a:extLst>
          </p:cNvPr>
          <p:cNvGrpSpPr/>
          <p:nvPr/>
        </p:nvGrpSpPr>
        <p:grpSpPr>
          <a:xfrm>
            <a:off x="13386390" y="1109559"/>
            <a:ext cx="1811762" cy="1811762"/>
            <a:chOff x="-874065" y="0"/>
            <a:chExt cx="6350000" cy="6350000"/>
          </a:xfrm>
          <a:solidFill>
            <a:srgbClr val="00A0D4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1A13072-A896-B965-CB5E-3D10CC3E56CD}"/>
                </a:ext>
              </a:extLst>
            </p:cNvPr>
            <p:cNvSpPr/>
            <p:nvPr/>
          </p:nvSpPr>
          <p:spPr>
            <a:xfrm>
              <a:off x="-874065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FB572C6B-13C1-4F25-FD83-9D17E5948232}"/>
              </a:ext>
            </a:extLst>
          </p:cNvPr>
          <p:cNvSpPr txBox="1"/>
          <p:nvPr/>
        </p:nvSpPr>
        <p:spPr>
          <a:xfrm>
            <a:off x="1013813" y="766524"/>
            <a:ext cx="11678605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Contract Manufacturing</a:t>
            </a:r>
          </a:p>
          <a:p>
            <a:pPr marL="0" lvl="0" indent="0" algn="l"/>
            <a:r>
              <a:rPr lang="en-US" sz="540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	Example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4CF5165A-80EB-50E3-CF37-D9D5DA7D1FB1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6B89AAB1-7CC3-51C7-0956-8E2BB945071E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pic>
        <p:nvPicPr>
          <p:cNvPr id="6148" name="Picture 4" descr="IKEA: Gründung, Standorte, Öffnungszeiten – alle Infos zum Möbel-Riesen">
            <a:extLst>
              <a:ext uri="{FF2B5EF4-FFF2-40B4-BE49-F238E27FC236}">
                <a16:creationId xmlns:a16="http://schemas.microsoft.com/office/drawing/2014/main" id="{1B7A9229-E8D4-27FF-E51C-C1CBF2C144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895"/>
          <a:stretch/>
        </p:blipFill>
        <p:spPr bwMode="auto">
          <a:xfrm>
            <a:off x="3663428" y="3462436"/>
            <a:ext cx="5483969" cy="439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rimark präsentiert sich im neuen Marken-Look - Design Tagebuch">
            <a:extLst>
              <a:ext uri="{FF2B5EF4-FFF2-40B4-BE49-F238E27FC236}">
                <a16:creationId xmlns:a16="http://schemas.microsoft.com/office/drawing/2014/main" id="{E124A167-E177-0CE8-8EDC-6B4B0FD025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7372" y="3462436"/>
            <a:ext cx="5990092" cy="4392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23749CB3-3C05-D1D3-0BE1-874E1EBC86CD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Contract Manufacturing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0A68E43-96F8-3AC8-C3D2-C0AA4FC723F3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276946333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E9574-D796-1EDA-6959-31D7B2580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CD3565C0-2AFF-4557-B875-58A9A945E821}"/>
              </a:ext>
            </a:extLst>
          </p:cNvPr>
          <p:cNvSpPr txBox="1"/>
          <p:nvPr/>
        </p:nvSpPr>
        <p:spPr>
          <a:xfrm>
            <a:off x="1013813" y="766524"/>
            <a:ext cx="1167860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Contract Manufacturing</a:t>
            </a:r>
          </a:p>
          <a:p>
            <a:pPr marL="0" lvl="0" indent="0" algn="l"/>
            <a:r>
              <a:rPr lang="en-US" sz="48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	Advantages &amp; Disadvantages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6E03B2E-0D9E-5236-4599-B5C5726FD49F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73985BEA-7578-C626-9759-1165F00769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030563"/>
              </p:ext>
            </p:extLst>
          </p:nvPr>
        </p:nvGraphicFramePr>
        <p:xfrm>
          <a:off x="1858240" y="4228259"/>
          <a:ext cx="14571520" cy="3932676"/>
        </p:xfrm>
        <a:graphic>
          <a:graphicData uri="http://schemas.openxmlformats.org/drawingml/2006/table">
            <a:tbl>
              <a:tblPr/>
              <a:tblGrid>
                <a:gridCol w="728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4891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12B1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ADVANTAGES</a:t>
                      </a:r>
                      <a:endParaRPr lang="en-US" sz="1100">
                        <a:solidFill>
                          <a:srgbClr val="012B1B"/>
                        </a:solidFill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DE4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12B1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DISADVANTAGES</a:t>
                      </a:r>
                      <a:endParaRPr lang="en-US" sz="1100">
                        <a:solidFill>
                          <a:srgbClr val="012B1B"/>
                        </a:solidFill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DE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785"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 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Saving costs: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No equity investment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b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</a:b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 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Keep control over brand image:</a:t>
                      </a:r>
                      <a:endParaRPr lang="en-US" sz="2000" b="0" i="0" kern="1200"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R&amp;D, marketing and distribution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b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</a:b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 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Flexibility &amp; risk reduction: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Easily switch manufacturers</a:t>
                      </a:r>
                      <a:endParaRPr lang="en-US" sz="2000" b="0" i="0" kern="1200"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  <a:sym typeface="Poppins"/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Quality control &amp; standardization: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Risking brand image over manufacturer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endParaRPr lang="en-US" sz="2000" b="0" i="0" kern="1200"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Hidden costs:</a:t>
                      </a:r>
                    </a:p>
                    <a:p>
                      <a:pPr marL="457200" lvl="1" algn="l" defTabSz="914400" rtl="0" eaLnBrk="1" latinLnBrk="0" hangingPunct="1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Audits, training and logistics</a:t>
                      </a:r>
                    </a:p>
                    <a:p>
                      <a:pPr marL="457200" lvl="1" algn="l" defTabSz="914400" rtl="0" eaLnBrk="1" latinLnBrk="0" hangingPunct="1">
                        <a:lnSpc>
                          <a:spcPct val="100000"/>
                        </a:lnSpc>
                        <a:defRPr/>
                      </a:pPr>
                      <a:br>
                        <a:rPr lang="en-US" sz="2000">
                          <a:solidFill>
                            <a:schemeClr val="bg1"/>
                          </a:solidFill>
                        </a:rPr>
                      </a:b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Dependency: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Contractors may steal designs or raise prices</a:t>
                      </a:r>
                      <a:endParaRPr lang="en-US" sz="2000" b="0" i="0" kern="1200"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  <a:sym typeface="Poppins"/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" name="Group 2">
            <a:extLst>
              <a:ext uri="{FF2B5EF4-FFF2-40B4-BE49-F238E27FC236}">
                <a16:creationId xmlns:a16="http://schemas.microsoft.com/office/drawing/2014/main" id="{43DFA335-5FA3-03DC-120E-865B2C21C470}"/>
              </a:ext>
            </a:extLst>
          </p:cNvPr>
          <p:cNvGrpSpPr/>
          <p:nvPr/>
        </p:nvGrpSpPr>
        <p:grpSpPr>
          <a:xfrm>
            <a:off x="15447538" y="1109559"/>
            <a:ext cx="1811762" cy="1811762"/>
            <a:chOff x="0" y="0"/>
            <a:chExt cx="6350000" cy="6350000"/>
          </a:xfrm>
          <a:solidFill>
            <a:srgbClr val="0362BE"/>
          </a:solidFill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F78623E5-0F48-F22C-CCCF-B5289007EA7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:a16="http://schemas.microsoft.com/office/drawing/2014/main" id="{54B42423-364A-34A7-2EAD-54FAD8444F4B}"/>
              </a:ext>
            </a:extLst>
          </p:cNvPr>
          <p:cNvGrpSpPr/>
          <p:nvPr/>
        </p:nvGrpSpPr>
        <p:grpSpPr>
          <a:xfrm>
            <a:off x="13386390" y="1109559"/>
            <a:ext cx="1811762" cy="1811762"/>
            <a:chOff x="-874065" y="0"/>
            <a:chExt cx="6350000" cy="6350000"/>
          </a:xfrm>
          <a:solidFill>
            <a:srgbClr val="00A0D4"/>
          </a:solidFill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1D26E7E9-9D93-9C55-3F1A-78814684D081}"/>
                </a:ext>
              </a:extLst>
            </p:cNvPr>
            <p:cNvSpPr/>
            <p:nvPr/>
          </p:nvSpPr>
          <p:spPr>
            <a:xfrm>
              <a:off x="-874065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TextBox 18">
            <a:extLst>
              <a:ext uri="{FF2B5EF4-FFF2-40B4-BE49-F238E27FC236}">
                <a16:creationId xmlns:a16="http://schemas.microsoft.com/office/drawing/2014/main" id="{FB0DE178-E262-AB65-A4C9-688EA00234B2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Contract Manufacturing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4" name="AutoShape 13">
            <a:extLst>
              <a:ext uri="{FF2B5EF4-FFF2-40B4-BE49-F238E27FC236}">
                <a16:creationId xmlns:a16="http://schemas.microsoft.com/office/drawing/2014/main" id="{B61E34F8-B27A-4D4B-908E-1F1BE5882A49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E509C2-13B6-E489-9057-9DB6AA6B38ED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152008544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9B785-8EC5-E02A-3762-ABB8D7D5D2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87A962D-CE3E-C26D-C31E-0CCDFF8B5747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31EE2E8-7306-5325-87B5-DA7F486738E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387C2BD-1336-62D2-F2E9-55D1091B7E7A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A62E38F-6955-ADD3-A173-77C4F4700E8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7D45651E-3A68-7A2E-92F3-F79D13F6A771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9CFDD8D-FC93-FC7A-9CBC-B228441AF4A2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F0585CA7-EA37-159E-DD08-820D9C372ACF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3A0873D-13A4-B75A-153A-14967C2657FB}"/>
              </a:ext>
            </a:extLst>
          </p:cNvPr>
          <p:cNvSpPr txBox="1"/>
          <p:nvPr/>
        </p:nvSpPr>
        <p:spPr>
          <a:xfrm>
            <a:off x="1013813" y="736649"/>
            <a:ext cx="12544605" cy="155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110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Licensing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59F72FF-2F34-BAD2-B211-915C39DA09B6}"/>
              </a:ext>
            </a:extLst>
          </p:cNvPr>
          <p:cNvSpPr txBox="1"/>
          <p:nvPr/>
        </p:nvSpPr>
        <p:spPr>
          <a:xfrm>
            <a:off x="894545" y="6040905"/>
            <a:ext cx="865666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4000" b="0" i="1">
                <a:solidFill>
                  <a:srgbClr val="F8FA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"</a:t>
            </a:r>
            <a:r>
              <a:rPr lang="en-US" sz="4000" b="0" i="1">
                <a:solidFill>
                  <a:srgbClr val="BDFF7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Renting</a:t>
            </a:r>
            <a:r>
              <a:rPr lang="en-US" sz="4000" b="0" i="1">
                <a:solidFill>
                  <a:srgbClr val="F8FA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your brand/tech to a local partner for </a:t>
            </a:r>
            <a:r>
              <a:rPr lang="en-US" sz="4000" b="0" i="1">
                <a:solidFill>
                  <a:srgbClr val="BDFF72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royalties</a:t>
            </a:r>
            <a:r>
              <a:rPr lang="en-US" sz="4000" b="0" i="1">
                <a:solidFill>
                  <a:srgbClr val="F8FAFF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."</a:t>
            </a:r>
            <a:endParaRPr lang="en-US" sz="3600" spc="-56">
              <a:solidFill>
                <a:srgbClr val="FFFFFF"/>
              </a:solidFill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1556E215-70DA-86AF-E625-AA85C1E869D3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6A8E3B0C-F1BB-D9B7-B06F-E9DE43D53025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5038FDFE-D69B-FF96-3491-690735C5FCC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E02E0BC-5393-8F1A-DAD6-3D6E1678B284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760748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139E8-F460-F5FA-4F6E-AEB43176C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BE13443-5203-1BD4-58BF-EF8C61FB96ED}"/>
              </a:ext>
            </a:extLst>
          </p:cNvPr>
          <p:cNvGrpSpPr/>
          <p:nvPr/>
        </p:nvGrpSpPr>
        <p:grpSpPr>
          <a:xfrm>
            <a:off x="15447538" y="2662317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5846E88-2961-E3C5-4C0A-B3942CA82D9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8EF41ED-FF19-8895-C684-1DB7A0A6140C}"/>
              </a:ext>
            </a:extLst>
          </p:cNvPr>
          <p:cNvGrpSpPr/>
          <p:nvPr/>
        </p:nvGrpSpPr>
        <p:grpSpPr>
          <a:xfrm>
            <a:off x="14220317" y="4448798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FBA03FA-F86F-C042-2216-1B1BB7DFF3A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97798DEA-D0EC-726D-7C5C-B26D0E3CA25D}"/>
              </a:ext>
            </a:extLst>
          </p:cNvPr>
          <p:cNvSpPr txBox="1"/>
          <p:nvPr/>
        </p:nvSpPr>
        <p:spPr>
          <a:xfrm>
            <a:off x="1013813" y="766524"/>
            <a:ext cx="7993709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Licensing</a:t>
            </a:r>
          </a:p>
          <a:p>
            <a:pPr marL="0" lvl="0" indent="0" algn="l"/>
            <a:r>
              <a:rPr lang="en-US" sz="48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	Licensing Agreement</a:t>
            </a:r>
          </a:p>
        </p:txBody>
      </p:sp>
      <p:grpSp>
        <p:nvGrpSpPr>
          <p:cNvPr id="20" name="Group 8">
            <a:extLst>
              <a:ext uri="{FF2B5EF4-FFF2-40B4-BE49-F238E27FC236}">
                <a16:creationId xmlns:a16="http://schemas.microsoft.com/office/drawing/2014/main" id="{8105B4C9-47CD-F49B-28E1-BE5122933D61}"/>
              </a:ext>
            </a:extLst>
          </p:cNvPr>
          <p:cNvGrpSpPr/>
          <p:nvPr/>
        </p:nvGrpSpPr>
        <p:grpSpPr>
          <a:xfrm>
            <a:off x="1250375" y="2482857"/>
            <a:ext cx="12012032" cy="1187903"/>
            <a:chOff x="0" y="-244175"/>
            <a:chExt cx="11565853" cy="1583869"/>
          </a:xfrm>
        </p:grpSpPr>
        <p:grpSp>
          <p:nvGrpSpPr>
            <p:cNvPr id="21" name="Group 9">
              <a:extLst>
                <a:ext uri="{FF2B5EF4-FFF2-40B4-BE49-F238E27FC236}">
                  <a16:creationId xmlns:a16="http://schemas.microsoft.com/office/drawing/2014/main" id="{16D135A6-3369-F0DC-5980-1A4DD8ECC5ED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27" name="Freeform 10">
                <a:extLst>
                  <a:ext uri="{FF2B5EF4-FFF2-40B4-BE49-F238E27FC236}">
                    <a16:creationId xmlns:a16="http://schemas.microsoft.com/office/drawing/2014/main" id="{29807FE0-1A59-E8E4-BA64-946BB76C258C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2422" y="0"/>
                    </a:moveTo>
                    <a:lnTo>
                      <a:pt x="2694607" y="0"/>
                    </a:lnTo>
                    <a:cubicBezTo>
                      <a:pt x="2697901" y="0"/>
                      <a:pt x="2701061" y="1309"/>
                      <a:pt x="2703391" y="3638"/>
                    </a:cubicBezTo>
                    <a:cubicBezTo>
                      <a:pt x="2705720" y="5968"/>
                      <a:pt x="2707029" y="9127"/>
                      <a:pt x="2707029" y="12422"/>
                    </a:cubicBezTo>
                    <a:lnTo>
                      <a:pt x="2707029" y="301138"/>
                    </a:lnTo>
                    <a:cubicBezTo>
                      <a:pt x="2707029" y="304433"/>
                      <a:pt x="2705720" y="307592"/>
                      <a:pt x="2703391" y="309922"/>
                    </a:cubicBezTo>
                    <a:cubicBezTo>
                      <a:pt x="2701061" y="312251"/>
                      <a:pt x="2697901" y="313560"/>
                      <a:pt x="2694607" y="313560"/>
                    </a:cubicBezTo>
                    <a:lnTo>
                      <a:pt x="12422" y="313560"/>
                    </a:lnTo>
                    <a:cubicBezTo>
                      <a:pt x="9127" y="313560"/>
                      <a:pt x="5968" y="312251"/>
                      <a:pt x="3638" y="309922"/>
                    </a:cubicBezTo>
                    <a:cubicBezTo>
                      <a:pt x="1309" y="307592"/>
                      <a:pt x="0" y="304433"/>
                      <a:pt x="0" y="301138"/>
                    </a:cubicBezTo>
                    <a:lnTo>
                      <a:pt x="0" y="12422"/>
                    </a:lnTo>
                    <a:cubicBezTo>
                      <a:pt x="0" y="9127"/>
                      <a:pt x="1309" y="5968"/>
                      <a:pt x="3638" y="3638"/>
                    </a:cubicBezTo>
                    <a:cubicBezTo>
                      <a:pt x="5968" y="1309"/>
                      <a:pt x="9127" y="0"/>
                      <a:pt x="12422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TextBox 11">
                <a:extLst>
                  <a:ext uri="{FF2B5EF4-FFF2-40B4-BE49-F238E27FC236}">
                    <a16:creationId xmlns:a16="http://schemas.microsoft.com/office/drawing/2014/main" id="{E016B870-7F7E-E1B1-7CCA-A93C685EA5F0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73000" tIns="73000" rIns="73000" bIns="730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2942F933-DC7E-63D2-7A00-ADCB606E2282}"/>
                </a:ext>
              </a:extLst>
            </p:cNvPr>
            <p:cNvSpPr txBox="1"/>
            <p:nvPr/>
          </p:nvSpPr>
          <p:spPr>
            <a:xfrm>
              <a:off x="306468" y="44860"/>
              <a:ext cx="705627" cy="955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FEBD6356-7828-A460-8BC4-47C0C36E469F}"/>
                </a:ext>
              </a:extLst>
            </p:cNvPr>
            <p:cNvSpPr txBox="1"/>
            <p:nvPr/>
          </p:nvSpPr>
          <p:spPr>
            <a:xfrm>
              <a:off x="1840425" y="474011"/>
              <a:ext cx="9725425" cy="393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A patent covering a product or process</a:t>
              </a: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  <a:sym typeface="Poppins Bold"/>
                </a:rPr>
                <a:t> 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29" name="Group 17">
            <a:extLst>
              <a:ext uri="{FF2B5EF4-FFF2-40B4-BE49-F238E27FC236}">
                <a16:creationId xmlns:a16="http://schemas.microsoft.com/office/drawing/2014/main" id="{2AC39B5D-5706-4992-A5EC-718E37852F1B}"/>
              </a:ext>
            </a:extLst>
          </p:cNvPr>
          <p:cNvGrpSpPr/>
          <p:nvPr/>
        </p:nvGrpSpPr>
        <p:grpSpPr>
          <a:xfrm>
            <a:off x="1250375" y="3670987"/>
            <a:ext cx="12012032" cy="1187902"/>
            <a:chOff x="0" y="-244175"/>
            <a:chExt cx="11565853" cy="1583869"/>
          </a:xfrm>
        </p:grpSpPr>
        <p:grpSp>
          <p:nvGrpSpPr>
            <p:cNvPr id="30" name="Group 18">
              <a:extLst>
                <a:ext uri="{FF2B5EF4-FFF2-40B4-BE49-F238E27FC236}">
                  <a16:creationId xmlns:a16="http://schemas.microsoft.com/office/drawing/2014/main" id="{A0A7BE38-35F8-C16D-0F08-3D92D2777ED2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36" name="Freeform 19">
                <a:extLst>
                  <a:ext uri="{FF2B5EF4-FFF2-40B4-BE49-F238E27FC236}">
                    <a16:creationId xmlns:a16="http://schemas.microsoft.com/office/drawing/2014/main" id="{7438D7EA-8A53-C7DB-7B51-2F9E781AF91B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20">
                <a:extLst>
                  <a:ext uri="{FF2B5EF4-FFF2-40B4-BE49-F238E27FC236}">
                    <a16:creationId xmlns:a16="http://schemas.microsoft.com/office/drawing/2014/main" id="{DB5596DE-DA22-F307-6D1F-5717831540D5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35" name="TextBox 23">
              <a:extLst>
                <a:ext uri="{FF2B5EF4-FFF2-40B4-BE49-F238E27FC236}">
                  <a16:creationId xmlns:a16="http://schemas.microsoft.com/office/drawing/2014/main" id="{021784AF-CD84-386A-8837-70DC1EE01651}"/>
                </a:ext>
              </a:extLst>
            </p:cNvPr>
            <p:cNvSpPr txBox="1"/>
            <p:nvPr/>
          </p:nvSpPr>
          <p:spPr>
            <a:xfrm>
              <a:off x="306468" y="44861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33" name="TextBox 25">
              <a:extLst>
                <a:ext uri="{FF2B5EF4-FFF2-40B4-BE49-F238E27FC236}">
                  <a16:creationId xmlns:a16="http://schemas.microsoft.com/office/drawing/2014/main" id="{52088236-8CF0-9BEE-6225-63FF55353010}"/>
                </a:ext>
              </a:extLst>
            </p:cNvPr>
            <p:cNvSpPr txBox="1"/>
            <p:nvPr/>
          </p:nvSpPr>
          <p:spPr>
            <a:xfrm>
              <a:off x="1840428" y="480016"/>
              <a:ext cx="9725425" cy="39327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Manufacturing knowhow not subject to a patent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38" name="Group 26">
            <a:extLst>
              <a:ext uri="{FF2B5EF4-FFF2-40B4-BE49-F238E27FC236}">
                <a16:creationId xmlns:a16="http://schemas.microsoft.com/office/drawing/2014/main" id="{08B4AB60-98CE-439D-B08C-14AEDE276F27}"/>
              </a:ext>
            </a:extLst>
          </p:cNvPr>
          <p:cNvGrpSpPr/>
          <p:nvPr/>
        </p:nvGrpSpPr>
        <p:grpSpPr>
          <a:xfrm>
            <a:off x="1235488" y="4859117"/>
            <a:ext cx="12400287" cy="1187902"/>
            <a:chOff x="0" y="-244175"/>
            <a:chExt cx="11939686" cy="1583869"/>
          </a:xfrm>
        </p:grpSpPr>
        <p:grpSp>
          <p:nvGrpSpPr>
            <p:cNvPr id="39" name="Group 27">
              <a:extLst>
                <a:ext uri="{FF2B5EF4-FFF2-40B4-BE49-F238E27FC236}">
                  <a16:creationId xmlns:a16="http://schemas.microsoft.com/office/drawing/2014/main" id="{C8FDAB3F-3511-70E0-3F54-C926A64B110C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46" name="Freeform 28">
                <a:extLst>
                  <a:ext uri="{FF2B5EF4-FFF2-40B4-BE49-F238E27FC236}">
                    <a16:creationId xmlns:a16="http://schemas.microsoft.com/office/drawing/2014/main" id="{B8757B65-CABE-F647-AA13-7597F2D165EE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TextBox 29">
                <a:extLst>
                  <a:ext uri="{FF2B5EF4-FFF2-40B4-BE49-F238E27FC236}">
                    <a16:creationId xmlns:a16="http://schemas.microsoft.com/office/drawing/2014/main" id="{DDF15071-DF5E-B39B-4277-9C2D98D10CF0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45" name="TextBox 32">
              <a:extLst>
                <a:ext uri="{FF2B5EF4-FFF2-40B4-BE49-F238E27FC236}">
                  <a16:creationId xmlns:a16="http://schemas.microsoft.com/office/drawing/2014/main" id="{B0028C31-C598-AC64-DA16-9DDBA7019BE7}"/>
                </a:ext>
              </a:extLst>
            </p:cNvPr>
            <p:cNvSpPr txBox="1"/>
            <p:nvPr/>
          </p:nvSpPr>
          <p:spPr>
            <a:xfrm>
              <a:off x="306468" y="27399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43" name="TextBox 35">
              <a:extLst>
                <a:ext uri="{FF2B5EF4-FFF2-40B4-BE49-F238E27FC236}">
                  <a16:creationId xmlns:a16="http://schemas.microsoft.com/office/drawing/2014/main" id="{7C97039F-5DBB-2AED-5F88-F5BF86027D82}"/>
                </a:ext>
              </a:extLst>
            </p:cNvPr>
            <p:cNvSpPr txBox="1"/>
            <p:nvPr/>
          </p:nvSpPr>
          <p:spPr>
            <a:xfrm>
              <a:off x="1840425" y="310783"/>
              <a:ext cx="10099261" cy="7637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Technical advice and assistance</a:t>
              </a:r>
            </a:p>
            <a:p>
              <a:pPr algn="l">
                <a:lnSpc>
                  <a:spcPts val="2294"/>
                </a:lnSpc>
                <a:spcBef>
                  <a:spcPct val="0"/>
                </a:spcBef>
              </a:pPr>
              <a:r>
                <a:rPr lang="en-US" sz="1600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including the supply of components, materials or plant</a:t>
              </a:r>
              <a:endParaRPr lang="en-US" sz="1699">
                <a:solidFill>
                  <a:srgbClr val="012B1B"/>
                </a:solidFill>
                <a:latin typeface="Poppins" panose="00000500000000000000" pitchFamily="2" charset="0"/>
                <a:ea typeface="Poppins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48" name="Group 36">
            <a:extLst>
              <a:ext uri="{FF2B5EF4-FFF2-40B4-BE49-F238E27FC236}">
                <a16:creationId xmlns:a16="http://schemas.microsoft.com/office/drawing/2014/main" id="{1705A730-3561-396B-156E-E4CE6605C2C4}"/>
              </a:ext>
            </a:extLst>
          </p:cNvPr>
          <p:cNvGrpSpPr/>
          <p:nvPr/>
        </p:nvGrpSpPr>
        <p:grpSpPr>
          <a:xfrm>
            <a:off x="1250375" y="6048777"/>
            <a:ext cx="12012032" cy="1187902"/>
            <a:chOff x="0" y="-244175"/>
            <a:chExt cx="11565853" cy="1583869"/>
          </a:xfrm>
        </p:grpSpPr>
        <p:grpSp>
          <p:nvGrpSpPr>
            <p:cNvPr id="49" name="Group 37">
              <a:extLst>
                <a:ext uri="{FF2B5EF4-FFF2-40B4-BE49-F238E27FC236}">
                  <a16:creationId xmlns:a16="http://schemas.microsoft.com/office/drawing/2014/main" id="{34074358-46FF-E422-B04F-FEB773377E77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55" name="Freeform 38">
                <a:extLst>
                  <a:ext uri="{FF2B5EF4-FFF2-40B4-BE49-F238E27FC236}">
                    <a16:creationId xmlns:a16="http://schemas.microsoft.com/office/drawing/2014/main" id="{D577389D-EFC2-BAA3-937E-05F5C731C6AC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295710"/>
                    </a:lnTo>
                    <a:cubicBezTo>
                      <a:pt x="2707029" y="305568"/>
                      <a:pt x="2699037" y="313560"/>
                      <a:pt x="2689179" y="313560"/>
                    </a:cubicBezTo>
                    <a:lnTo>
                      <a:pt x="17850" y="313560"/>
                    </a:lnTo>
                    <a:cubicBezTo>
                      <a:pt x="7992" y="313560"/>
                      <a:pt x="0" y="305568"/>
                      <a:pt x="0" y="295710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" name="TextBox 39">
                <a:extLst>
                  <a:ext uri="{FF2B5EF4-FFF2-40B4-BE49-F238E27FC236}">
                    <a16:creationId xmlns:a16="http://schemas.microsoft.com/office/drawing/2014/main" id="{B40A060E-2E8C-7093-5612-D548CDE48B9E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54" name="TextBox 42">
              <a:extLst>
                <a:ext uri="{FF2B5EF4-FFF2-40B4-BE49-F238E27FC236}">
                  <a16:creationId xmlns:a16="http://schemas.microsoft.com/office/drawing/2014/main" id="{1EB3BADF-6815-5EC0-BBAC-2F8F8D97B1E7}"/>
                </a:ext>
              </a:extLst>
            </p:cNvPr>
            <p:cNvSpPr txBox="1"/>
            <p:nvPr/>
          </p:nvSpPr>
          <p:spPr>
            <a:xfrm>
              <a:off x="306468" y="38203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52" name="TextBox 44">
              <a:extLst>
                <a:ext uri="{FF2B5EF4-FFF2-40B4-BE49-F238E27FC236}">
                  <a16:creationId xmlns:a16="http://schemas.microsoft.com/office/drawing/2014/main" id="{27CF4BCE-03E6-648C-C42A-742202250A40}"/>
                </a:ext>
              </a:extLst>
            </p:cNvPr>
            <p:cNvSpPr txBox="1"/>
            <p:nvPr/>
          </p:nvSpPr>
          <p:spPr>
            <a:xfrm>
              <a:off x="1820576" y="469972"/>
              <a:ext cx="9725425" cy="393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Marketing advice and assistance 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57" name="Group 45">
            <a:extLst>
              <a:ext uri="{FF2B5EF4-FFF2-40B4-BE49-F238E27FC236}">
                <a16:creationId xmlns:a16="http://schemas.microsoft.com/office/drawing/2014/main" id="{FBCB26FC-7F52-16CE-499F-F6C9CAC2D379}"/>
              </a:ext>
            </a:extLst>
          </p:cNvPr>
          <p:cNvGrpSpPr/>
          <p:nvPr/>
        </p:nvGrpSpPr>
        <p:grpSpPr>
          <a:xfrm>
            <a:off x="1250375" y="7249544"/>
            <a:ext cx="12012032" cy="1402256"/>
            <a:chOff x="0" y="-244175"/>
            <a:chExt cx="11565853" cy="1869675"/>
          </a:xfrm>
        </p:grpSpPr>
        <p:grpSp>
          <p:nvGrpSpPr>
            <p:cNvPr id="58" name="Group 46">
              <a:extLst>
                <a:ext uri="{FF2B5EF4-FFF2-40B4-BE49-F238E27FC236}">
                  <a16:creationId xmlns:a16="http://schemas.microsoft.com/office/drawing/2014/main" id="{54A23B11-2334-374D-3765-AE724D8404D5}"/>
                </a:ext>
              </a:extLst>
            </p:cNvPr>
            <p:cNvGrpSpPr/>
            <p:nvPr/>
          </p:nvGrpSpPr>
          <p:grpSpPr>
            <a:xfrm>
              <a:off x="0" y="-244175"/>
              <a:ext cx="11565853" cy="1869675"/>
              <a:chOff x="0" y="-57150"/>
              <a:chExt cx="2707029" cy="437604"/>
            </a:xfrm>
          </p:grpSpPr>
          <p:sp>
            <p:nvSpPr>
              <p:cNvPr id="1024" name="Freeform 47">
                <a:extLst>
                  <a:ext uri="{FF2B5EF4-FFF2-40B4-BE49-F238E27FC236}">
                    <a16:creationId xmlns:a16="http://schemas.microsoft.com/office/drawing/2014/main" id="{89CCA1E4-B954-2BBD-D08F-B4E805D86DB2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80454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80454">
                    <a:moveTo>
                      <a:pt x="17850" y="0"/>
                    </a:moveTo>
                    <a:lnTo>
                      <a:pt x="2689179" y="0"/>
                    </a:lnTo>
                    <a:cubicBezTo>
                      <a:pt x="2693913" y="0"/>
                      <a:pt x="2698453" y="1881"/>
                      <a:pt x="2701801" y="5228"/>
                    </a:cubicBezTo>
                    <a:cubicBezTo>
                      <a:pt x="2705148" y="8576"/>
                      <a:pt x="2707029" y="13116"/>
                      <a:pt x="2707029" y="17850"/>
                    </a:cubicBezTo>
                    <a:lnTo>
                      <a:pt x="2707029" y="362604"/>
                    </a:lnTo>
                    <a:cubicBezTo>
                      <a:pt x="2707029" y="372462"/>
                      <a:pt x="2699037" y="380454"/>
                      <a:pt x="2689179" y="380454"/>
                    </a:cubicBezTo>
                    <a:lnTo>
                      <a:pt x="17850" y="380454"/>
                    </a:lnTo>
                    <a:cubicBezTo>
                      <a:pt x="13116" y="380454"/>
                      <a:pt x="8576" y="378573"/>
                      <a:pt x="5228" y="375226"/>
                    </a:cubicBezTo>
                    <a:cubicBezTo>
                      <a:pt x="1881" y="371878"/>
                      <a:pt x="0" y="367338"/>
                      <a:pt x="0" y="362604"/>
                    </a:cubicBezTo>
                    <a:lnTo>
                      <a:pt x="0" y="17850"/>
                    </a:lnTo>
                    <a:cubicBezTo>
                      <a:pt x="0" y="7992"/>
                      <a:pt x="7992" y="0"/>
                      <a:pt x="17850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5" name="TextBox 48">
                <a:extLst>
                  <a:ext uri="{FF2B5EF4-FFF2-40B4-BE49-F238E27FC236}">
                    <a16:creationId xmlns:a16="http://schemas.microsoft.com/office/drawing/2014/main" id="{5B065163-C7CB-19DA-7220-8ED318E6BF6E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43760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</p:txBody>
          </p:sp>
        </p:grpSp>
        <p:sp>
          <p:nvSpPr>
            <p:cNvPr id="63" name="TextBox 51">
              <a:extLst>
                <a:ext uri="{FF2B5EF4-FFF2-40B4-BE49-F238E27FC236}">
                  <a16:creationId xmlns:a16="http://schemas.microsoft.com/office/drawing/2014/main" id="{5D9A0636-9327-344C-5C09-E273735B7338}"/>
                </a:ext>
              </a:extLst>
            </p:cNvPr>
            <p:cNvSpPr txBox="1"/>
            <p:nvPr/>
          </p:nvSpPr>
          <p:spPr>
            <a:xfrm>
              <a:off x="306468" y="135377"/>
              <a:ext cx="705627" cy="955909"/>
            </a:xfrm>
            <a:prstGeom prst="rect">
              <a:avLst/>
            </a:prstGeom>
          </p:spPr>
          <p:txBody>
            <a:bodyPr lIns="41888" tIns="41888" rIns="41888" bIns="41888" rtlCol="0" anchor="ctr"/>
            <a:lstStyle/>
            <a:p>
              <a:pPr algn="ctr">
                <a:lnSpc>
                  <a:spcPts val="4320"/>
                </a:lnSpc>
              </a:pPr>
              <a:endParaRPr/>
            </a:p>
          </p:txBody>
        </p:sp>
        <p:sp>
          <p:nvSpPr>
            <p:cNvPr id="61" name="TextBox 53">
              <a:extLst>
                <a:ext uri="{FF2B5EF4-FFF2-40B4-BE49-F238E27FC236}">
                  <a16:creationId xmlns:a16="http://schemas.microsoft.com/office/drawing/2014/main" id="{0D784581-B74A-83C7-C718-5BC92B1E2EC1}"/>
                </a:ext>
              </a:extLst>
            </p:cNvPr>
            <p:cNvSpPr txBox="1"/>
            <p:nvPr/>
          </p:nvSpPr>
          <p:spPr>
            <a:xfrm>
              <a:off x="1820575" y="614639"/>
              <a:ext cx="9725425" cy="3932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94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Use of a trademark/trade name </a:t>
              </a:r>
              <a:endPara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endParaRPr>
            </a:p>
          </p:txBody>
        </p:sp>
      </p:grpSp>
      <p:pic>
        <p:nvPicPr>
          <p:cNvPr id="1042" name="Graphic 1041" descr="Factory outline">
            <a:extLst>
              <a:ext uri="{FF2B5EF4-FFF2-40B4-BE49-F238E27FC236}">
                <a16:creationId xmlns:a16="http://schemas.microsoft.com/office/drawing/2014/main" id="{367561D6-78AD-FFC9-EEDE-8D0A8CE5C3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85601" y="3896382"/>
            <a:ext cx="914400" cy="914400"/>
          </a:xfrm>
          <a:prstGeom prst="rect">
            <a:avLst/>
          </a:prstGeom>
        </p:spPr>
      </p:pic>
      <p:pic>
        <p:nvPicPr>
          <p:cNvPr id="1044" name="Graphic 1043" descr="Contract outline">
            <a:extLst>
              <a:ext uri="{FF2B5EF4-FFF2-40B4-BE49-F238E27FC236}">
                <a16:creationId xmlns:a16="http://schemas.microsoft.com/office/drawing/2014/main" id="{9869DC35-0136-7520-40AB-1B08FA3BB5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80224" y="2737649"/>
            <a:ext cx="914400" cy="914400"/>
          </a:xfrm>
          <a:prstGeom prst="rect">
            <a:avLst/>
          </a:prstGeom>
        </p:spPr>
      </p:pic>
      <p:pic>
        <p:nvPicPr>
          <p:cNvPr id="1047" name="Graphic 1046" descr="Questions outline">
            <a:extLst>
              <a:ext uri="{FF2B5EF4-FFF2-40B4-BE49-F238E27FC236}">
                <a16:creationId xmlns:a16="http://schemas.microsoft.com/office/drawing/2014/main" id="{48B79856-3D3B-0B48-B9FD-0C3FAE6DBE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5339" y="5087433"/>
            <a:ext cx="914400" cy="914400"/>
          </a:xfrm>
          <a:prstGeom prst="rect">
            <a:avLst/>
          </a:prstGeom>
        </p:spPr>
      </p:pic>
      <p:pic>
        <p:nvPicPr>
          <p:cNvPr id="1051" name="Graphic 1050" descr="Marketing outline">
            <a:extLst>
              <a:ext uri="{FF2B5EF4-FFF2-40B4-BE49-F238E27FC236}">
                <a16:creationId xmlns:a16="http://schemas.microsoft.com/office/drawing/2014/main" id="{B5ABA408-D41A-F219-BEF0-4C8D6ED58B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65339" y="6277093"/>
            <a:ext cx="914400" cy="914400"/>
          </a:xfrm>
          <a:prstGeom prst="rect">
            <a:avLst/>
          </a:prstGeom>
        </p:spPr>
      </p:pic>
      <p:pic>
        <p:nvPicPr>
          <p:cNvPr id="1053" name="Graphic 1052" descr="Badge Tm outline">
            <a:extLst>
              <a:ext uri="{FF2B5EF4-FFF2-40B4-BE49-F238E27FC236}">
                <a16:creationId xmlns:a16="http://schemas.microsoft.com/office/drawing/2014/main" id="{FDE35249-E2A4-77D1-6860-85F138533E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65339" y="7581531"/>
            <a:ext cx="914400" cy="914400"/>
          </a:xfrm>
          <a:prstGeom prst="rect">
            <a:avLst/>
          </a:prstGeom>
        </p:spPr>
      </p:pic>
      <p:grpSp>
        <p:nvGrpSpPr>
          <p:cNvPr id="1054" name="Group 2">
            <a:extLst>
              <a:ext uri="{FF2B5EF4-FFF2-40B4-BE49-F238E27FC236}">
                <a16:creationId xmlns:a16="http://schemas.microsoft.com/office/drawing/2014/main" id="{BF656608-3FBF-DD58-6DBC-CBD8F4C076DE}"/>
              </a:ext>
            </a:extLst>
          </p:cNvPr>
          <p:cNvGrpSpPr/>
          <p:nvPr/>
        </p:nvGrpSpPr>
        <p:grpSpPr>
          <a:xfrm>
            <a:off x="15447538" y="6260560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1055" name="Freeform 3">
              <a:extLst>
                <a:ext uri="{FF2B5EF4-FFF2-40B4-BE49-F238E27FC236}">
                  <a16:creationId xmlns:a16="http://schemas.microsoft.com/office/drawing/2014/main" id="{5FF09A8C-39EA-5915-20A2-8B5A1B65D5F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TextBox 18">
            <a:extLst>
              <a:ext uri="{FF2B5EF4-FFF2-40B4-BE49-F238E27FC236}">
                <a16:creationId xmlns:a16="http://schemas.microsoft.com/office/drawing/2014/main" id="{05F95311-01F5-7052-1DF7-CAFB6325C6B0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Licensing</a:t>
            </a:r>
          </a:p>
        </p:txBody>
      </p:sp>
      <p:sp>
        <p:nvSpPr>
          <p:cNvPr id="9" name="AutoShape 8">
            <a:extLst>
              <a:ext uri="{FF2B5EF4-FFF2-40B4-BE49-F238E27FC236}">
                <a16:creationId xmlns:a16="http://schemas.microsoft.com/office/drawing/2014/main" id="{C343D977-0BE9-7122-3E54-719B982F0AA6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EBDF21C3-4682-7022-E090-C22868DB4644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A9C9B1-B2A0-5686-330D-7ADD3D5D03A8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1918774538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113AF-B367-5923-0B4D-65E9E8D65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7FBA1CC-F5C2-C55C-DF26-C0B5AB749307}"/>
              </a:ext>
            </a:extLst>
          </p:cNvPr>
          <p:cNvSpPr/>
          <p:nvPr/>
        </p:nvSpPr>
        <p:spPr>
          <a:xfrm>
            <a:off x="390700" y="4982011"/>
            <a:ext cx="17510760" cy="3602178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63619D02-AFDE-53E0-23E9-E2204A82FFE7}"/>
              </a:ext>
            </a:extLst>
          </p:cNvPr>
          <p:cNvGrpSpPr/>
          <p:nvPr/>
        </p:nvGrpSpPr>
        <p:grpSpPr>
          <a:xfrm>
            <a:off x="15823916" y="616755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1C0062B-6BC8-781D-2D54-09BE8C73F6A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B29545F-C3FA-4B8D-F7DC-2403DECFF79E}"/>
              </a:ext>
            </a:extLst>
          </p:cNvPr>
          <p:cNvGrpSpPr/>
          <p:nvPr/>
        </p:nvGrpSpPr>
        <p:grpSpPr>
          <a:xfrm>
            <a:off x="14732590" y="616755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A168310-E6C6-A06E-CB91-904C324DA6D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51E08DD0-C943-75D6-C044-E2D72FBB1FF3}"/>
              </a:ext>
            </a:extLst>
          </p:cNvPr>
          <p:cNvSpPr txBox="1"/>
          <p:nvPr/>
        </p:nvSpPr>
        <p:spPr>
          <a:xfrm>
            <a:off x="1013813" y="766524"/>
            <a:ext cx="1167860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Licensing</a:t>
            </a:r>
          </a:p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	Example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A4C32A16-062A-10CA-E8EB-26938347ACA1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B09641A-5590-6E60-6C67-1850A5506063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1A43F8CE-5B0E-5A72-7F76-C2BB24D7B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551" y="3545868"/>
            <a:ext cx="5895833" cy="95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A536F8ED-A1C3-933A-E115-B78AF92A9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489" y="3545868"/>
            <a:ext cx="6223962" cy="95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6">
            <a:extLst>
              <a:ext uri="{FF2B5EF4-FFF2-40B4-BE49-F238E27FC236}">
                <a16:creationId xmlns:a16="http://schemas.microsoft.com/office/drawing/2014/main" id="{A316131E-4D2C-D03F-7455-58CE5F8AEB94}"/>
              </a:ext>
            </a:extLst>
          </p:cNvPr>
          <p:cNvSpPr txBox="1"/>
          <p:nvPr/>
        </p:nvSpPr>
        <p:spPr>
          <a:xfrm>
            <a:off x="2915629" y="8131682"/>
            <a:ext cx="1798128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  <a:spcBef>
                <a:spcPct val="0"/>
              </a:spcBef>
            </a:pP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rgbClr val="012B1B"/>
              </a:solidFill>
              <a:latin typeface="Poppins" panose="00000500000000000000" pitchFamily="2" charset="0"/>
              <a:cs typeface="Poppins" panose="00000500000000000000" pitchFamily="2" charset="0"/>
              <a:sym typeface="Poppi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D265233-5C47-1A86-2E63-A8E5514853C4}"/>
              </a:ext>
            </a:extLst>
          </p:cNvPr>
          <p:cNvSpPr txBox="1"/>
          <p:nvPr/>
        </p:nvSpPr>
        <p:spPr>
          <a:xfrm>
            <a:off x="8438902" y="8131682"/>
            <a:ext cx="1798128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  <a:spcBef>
                <a:spcPct val="0"/>
              </a:spcBef>
            </a:pP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rPr>
              <a:t>MARKETING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A5F7DE2-6272-BC6B-8953-5BA90EC25AB4}"/>
              </a:ext>
            </a:extLst>
          </p:cNvPr>
          <p:cNvSpPr txBox="1"/>
          <p:nvPr/>
        </p:nvSpPr>
        <p:spPr>
          <a:xfrm>
            <a:off x="12978996" y="8131681"/>
            <a:ext cx="332780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94"/>
              </a:lnSpc>
              <a:spcBef>
                <a:spcPct val="0"/>
              </a:spcBef>
            </a:pP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  <a:sym typeface="Poppins"/>
              </a:rPr>
              <a:t>SALES &amp; AFTERSERVICE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ECDAF2F4-CE78-2F5B-482C-346C93581A2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120934" y="5190821"/>
            <a:ext cx="3185867" cy="2659630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E9FEA9BD-FE5E-CE5C-9857-EC7B434CF5A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79951" y="5518845"/>
            <a:ext cx="2916029" cy="2331606"/>
          </a:xfrm>
          <a:prstGeom prst="rect">
            <a:avLst/>
          </a:prstGeom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01434B76-D464-1073-03BA-AF1DCB2C82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9456" y="5321974"/>
            <a:ext cx="4870473" cy="2528477"/>
          </a:xfrm>
          <a:prstGeom prst="rect">
            <a:avLst/>
          </a:prstGeom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77C04B27-F536-F1DC-B1AC-B7F05C7133C6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Licensing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35D371-FB93-05CF-4D91-C6E70666EEC2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00074698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34890-2F7B-1A93-5923-037AFB5D9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EC13FA2-FA3B-FD86-4291-FDEFB7DA797B}"/>
              </a:ext>
            </a:extLst>
          </p:cNvPr>
          <p:cNvGrpSpPr/>
          <p:nvPr/>
        </p:nvGrpSpPr>
        <p:grpSpPr>
          <a:xfrm>
            <a:off x="15823916" y="616755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55D31B9-AF99-912D-87E3-549C0D83EA5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5EF6948-98F8-C003-6E43-916701CE5C8C}"/>
              </a:ext>
            </a:extLst>
          </p:cNvPr>
          <p:cNvGrpSpPr/>
          <p:nvPr/>
        </p:nvGrpSpPr>
        <p:grpSpPr>
          <a:xfrm>
            <a:off x="14732590" y="616755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29BA18B-E147-1BFB-F483-8C5EC6A54CB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6C33C69F-C74A-FAA0-54BC-A3D8639FC7E5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198012C1-3BE5-3D0F-2AC2-3D04568E1472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A3ED576-343A-E3FE-DB87-13A4BFFD7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551" y="3545868"/>
            <a:ext cx="5895833" cy="95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17C6A0A2-4E9A-552E-6583-362D99691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489" y="3545868"/>
            <a:ext cx="6223962" cy="953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Toshiba Elaraby">
            <a:extLst>
              <a:ext uri="{FF2B5EF4-FFF2-40B4-BE49-F238E27FC236}">
                <a16:creationId xmlns:a16="http://schemas.microsoft.com/office/drawing/2014/main" id="{3B9EF74F-F3E9-96BA-507E-EE073CFD5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1002" y="5835652"/>
            <a:ext cx="2543175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About">
            <a:extLst>
              <a:ext uri="{FF2B5EF4-FFF2-40B4-BE49-F238E27FC236}">
                <a16:creationId xmlns:a16="http://schemas.microsoft.com/office/drawing/2014/main" id="{8F4EFD31-FA21-BD5F-B106-EE7D518BD3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168" y="5332923"/>
            <a:ext cx="6451889" cy="2805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ELARABY Group | LinkedIn">
            <a:extLst>
              <a:ext uri="{FF2B5EF4-FFF2-40B4-BE49-F238E27FC236}">
                <a16:creationId xmlns:a16="http://schemas.microsoft.com/office/drawing/2014/main" id="{926021D4-B28D-75D2-5E0B-C65C8BA37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269" y="5616263"/>
            <a:ext cx="3297368" cy="2196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7">
            <a:extLst>
              <a:ext uri="{FF2B5EF4-FFF2-40B4-BE49-F238E27FC236}">
                <a16:creationId xmlns:a16="http://schemas.microsoft.com/office/drawing/2014/main" id="{C2D3AD11-47B8-EF86-4CCB-02B19E62C8F6}"/>
              </a:ext>
            </a:extLst>
          </p:cNvPr>
          <p:cNvSpPr txBox="1"/>
          <p:nvPr/>
        </p:nvSpPr>
        <p:spPr>
          <a:xfrm>
            <a:off x="1013813" y="766524"/>
            <a:ext cx="1167860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Licensing</a:t>
            </a:r>
          </a:p>
          <a:p>
            <a:r>
              <a:rPr lang="en-US" sz="60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	Example</a:t>
            </a: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12E6F8CD-4FE1-D511-E58D-775E9DBF7184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Licensing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65C126-63E7-5FF1-FA65-AB46F4D77849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238860575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FEAE-F225-5872-F10F-95D84C0D9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9907D80-159B-3C61-6E5F-1CE24F060929}"/>
              </a:ext>
            </a:extLst>
          </p:cNvPr>
          <p:cNvGrpSpPr/>
          <p:nvPr/>
        </p:nvGrpSpPr>
        <p:grpSpPr>
          <a:xfrm>
            <a:off x="15823916" y="616755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198369-BD75-65EE-775E-78FF1BC71C5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352B697-C4C6-84F5-4BBD-0D492D812387}"/>
              </a:ext>
            </a:extLst>
          </p:cNvPr>
          <p:cNvGrpSpPr/>
          <p:nvPr/>
        </p:nvGrpSpPr>
        <p:grpSpPr>
          <a:xfrm>
            <a:off x="14732590" y="616755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5971F05C-6BA6-F7CC-272F-69233D08B372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0A4D506D-8CC2-A57C-6E31-B617B4D64C29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ABD03EE-29DF-C5CB-CC51-5CC89E0C8DC1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1531C6AE-266B-EA16-B11D-937FB2864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551" y="3450523"/>
            <a:ext cx="6978897" cy="96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CEBA1219-1957-22B5-784A-89A3868FF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617" y="3450522"/>
            <a:ext cx="5895833" cy="95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El Araby hits with an out-of-home branding campaign for Tornado - INSITE  OOH Media Platform">
            <a:extLst>
              <a:ext uri="{FF2B5EF4-FFF2-40B4-BE49-F238E27FC236}">
                <a16:creationId xmlns:a16="http://schemas.microsoft.com/office/drawing/2014/main" id="{7EB69322-B13C-9CC7-B964-A31C83125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0808" y="5790561"/>
            <a:ext cx="4440382" cy="233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Elaraby Group Products - Best Price in Egypt | Jumia EG">
            <a:extLst>
              <a:ext uri="{FF2B5EF4-FFF2-40B4-BE49-F238E27FC236}">
                <a16:creationId xmlns:a16="http://schemas.microsoft.com/office/drawing/2014/main" id="{24F7D8E2-AA7C-ED11-7431-AF91722D7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283" y="5384537"/>
            <a:ext cx="6286500" cy="3143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7">
            <a:extLst>
              <a:ext uri="{FF2B5EF4-FFF2-40B4-BE49-F238E27FC236}">
                <a16:creationId xmlns:a16="http://schemas.microsoft.com/office/drawing/2014/main" id="{1E35681F-D423-749C-88A3-3BFD567B3C84}"/>
              </a:ext>
            </a:extLst>
          </p:cNvPr>
          <p:cNvSpPr txBox="1"/>
          <p:nvPr/>
        </p:nvSpPr>
        <p:spPr>
          <a:xfrm>
            <a:off x="1013813" y="766524"/>
            <a:ext cx="11678605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Licensing</a:t>
            </a:r>
          </a:p>
          <a:p>
            <a:pPr marL="0" lvl="0" indent="0" algn="l"/>
            <a:r>
              <a:rPr lang="en-US" sz="54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	Example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6BCD5615-5461-57DD-51EB-E65AAC8EF665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Licensing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16BAAF-AFB0-C968-9318-6D5D1845F76F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3624715619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FD73D-D63F-C141-EBF8-9F478B842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D22B60A-CE7B-F3E8-3B44-61F7365E7C6A}"/>
              </a:ext>
            </a:extLst>
          </p:cNvPr>
          <p:cNvGrpSpPr/>
          <p:nvPr/>
        </p:nvGrpSpPr>
        <p:grpSpPr>
          <a:xfrm>
            <a:off x="15447538" y="1109559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498B3AC-1763-8697-AB44-28C6F25D1D4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CB3EEC3-C469-2C48-9960-44C4EE5EC5D4}"/>
              </a:ext>
            </a:extLst>
          </p:cNvPr>
          <p:cNvGrpSpPr/>
          <p:nvPr/>
        </p:nvGrpSpPr>
        <p:grpSpPr>
          <a:xfrm>
            <a:off x="13577782" y="1109559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D7F55B1-87DF-A196-5ED4-836C4DB1B86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FE8829DF-0FE5-00EB-D1A3-0C3F38DCB416}"/>
              </a:ext>
            </a:extLst>
          </p:cNvPr>
          <p:cNvSpPr txBox="1"/>
          <p:nvPr/>
        </p:nvSpPr>
        <p:spPr>
          <a:xfrm>
            <a:off x="1013813" y="766524"/>
            <a:ext cx="11678605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Licensing</a:t>
            </a:r>
          </a:p>
          <a:p>
            <a:pPr lvl="1"/>
            <a:r>
              <a:rPr lang="en-US" sz="48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Advantages &amp; Disadvantages</a:t>
            </a:r>
          </a:p>
        </p:txBody>
      </p: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7D552BDC-B2C7-636B-11E9-DFDA188C0D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1513090"/>
              </p:ext>
            </p:extLst>
          </p:nvPr>
        </p:nvGraphicFramePr>
        <p:xfrm>
          <a:off x="1858240" y="4228261"/>
          <a:ext cx="14571520" cy="3932674"/>
        </p:xfrm>
        <a:graphic>
          <a:graphicData uri="http://schemas.openxmlformats.org/drawingml/2006/table">
            <a:tbl>
              <a:tblPr/>
              <a:tblGrid>
                <a:gridCol w="7285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85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74890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12B1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ADVANTAGES</a:t>
                      </a:r>
                      <a:endParaRPr lang="en-US" sz="1100">
                        <a:solidFill>
                          <a:srgbClr val="012B1B"/>
                        </a:solidFill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DE4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99" b="1">
                          <a:solidFill>
                            <a:srgbClr val="012B1B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DISADVANTAGES</a:t>
                      </a:r>
                      <a:endParaRPr lang="en-US" sz="1100">
                        <a:solidFill>
                          <a:srgbClr val="012B1B"/>
                        </a:solidFill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DE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784"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 </a:t>
                      </a: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Licensing stretches product life cycles: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Old models reused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b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</a:b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 </a:t>
                      </a: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Zero production costs:</a:t>
                      </a:r>
                      <a:endParaRPr lang="en-US" sz="2000" b="0" i="0" kern="1200">
                        <a:solidFill>
                          <a:srgbClr val="FAFAFA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Royalties fund R&amp;D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b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</a:b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✅ </a:t>
                      </a: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Bypass trade barriers: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No tariffs on locally made goods.</a:t>
                      </a:r>
                      <a:endParaRPr lang="en-US" sz="2000" b="0" i="0" kern="1200">
                        <a:solidFill>
                          <a:srgbClr val="FAFAFA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  <a:sym typeface="Poppins"/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Tech leakage: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Licensees can become competitors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endParaRPr lang="en-US" sz="2000" b="0" i="0" kern="1200">
                        <a:solidFill>
                          <a:srgbClr val="FAFAFA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</a:endParaRP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Brand dilution:</a:t>
                      </a:r>
                    </a:p>
                    <a:p>
                      <a:pPr marL="457200" lvl="1" algn="l" defTabSz="914400" rtl="0" eaLnBrk="1" latinLnBrk="0" hangingPunct="1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Over-licensing harms reputation</a:t>
                      </a:r>
                    </a:p>
                    <a:p>
                      <a:pPr marL="457200" lvl="1" algn="l" defTabSz="914400" rtl="0" eaLnBrk="1" latinLnBrk="0" hangingPunct="1">
                        <a:lnSpc>
                          <a:spcPct val="100000"/>
                        </a:lnSpc>
                        <a:defRPr/>
                      </a:pPr>
                      <a:br>
                        <a:rPr lang="en-US" sz="2000">
                          <a:solidFill>
                            <a:srgbClr val="FAFAFA"/>
                          </a:solidFill>
                        </a:rPr>
                      </a:br>
                      <a:r>
                        <a:rPr lang="en-US" sz="2000" b="1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 Limited control:</a:t>
                      </a:r>
                    </a:p>
                    <a:p>
                      <a:pPr lvl="1" algn="l">
                        <a:lnSpc>
                          <a:spcPct val="1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rgbClr val="FAFAFA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Licensors lose grip on quality and pricing</a:t>
                      </a:r>
                      <a:endParaRPr lang="en-US" sz="2000" b="0" i="0" kern="1200">
                        <a:solidFill>
                          <a:srgbClr val="FAFAFA"/>
                        </a:solidFill>
                        <a:effectLst/>
                        <a:latin typeface="Poppins" panose="00000500000000000000" pitchFamily="2" charset="0"/>
                        <a:ea typeface="+mn-ea"/>
                        <a:cs typeface="Poppins" panose="00000500000000000000" pitchFamily="2" charset="0"/>
                        <a:sym typeface="Poppins"/>
                      </a:endParaRPr>
                    </a:p>
                  </a:txBody>
                  <a:tcPr marL="57150" marR="57150" marT="57150" marB="57150" anchor="ctr">
                    <a:lnL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53DE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18">
            <a:extLst>
              <a:ext uri="{FF2B5EF4-FFF2-40B4-BE49-F238E27FC236}">
                <a16:creationId xmlns:a16="http://schemas.microsoft.com/office/drawing/2014/main" id="{B6B2A040-A64C-080E-16A9-03DB3C5E03AF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Licensing</a:t>
            </a:r>
          </a:p>
        </p:txBody>
      </p:sp>
      <p:sp>
        <p:nvSpPr>
          <p:cNvPr id="10" name="AutoShape 8">
            <a:extLst>
              <a:ext uri="{FF2B5EF4-FFF2-40B4-BE49-F238E27FC236}">
                <a16:creationId xmlns:a16="http://schemas.microsoft.com/office/drawing/2014/main" id="{1AA67681-EE0D-77B1-BB64-A5BF6FAB2ED6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AD37B25C-B024-3246-D146-7F15952EF453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49670C4-7CFC-C8D3-4D83-89B4E1F36D1F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502837244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48145A-6374-C1C4-F976-7CABF0354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CCAE48D-AFF2-F4BB-392F-44B30CB58ED6}"/>
              </a:ext>
            </a:extLst>
          </p:cNvPr>
          <p:cNvGrpSpPr/>
          <p:nvPr/>
        </p:nvGrpSpPr>
        <p:grpSpPr>
          <a:xfrm>
            <a:off x="11543058" y="2629501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F372220-5E82-0FA3-A96E-842CAD6B68D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A2D98D67-C950-FA8B-7C90-8269CF92BA80}"/>
              </a:ext>
            </a:extLst>
          </p:cNvPr>
          <p:cNvGrpSpPr/>
          <p:nvPr/>
        </p:nvGrpSpPr>
        <p:grpSpPr>
          <a:xfrm>
            <a:off x="13507475" y="2629501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9BE1630-6A8D-EDD1-731D-7A931967951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1F672F14-B0A7-7C20-5D9E-8334B422C469}"/>
              </a:ext>
            </a:extLst>
          </p:cNvPr>
          <p:cNvGrpSpPr/>
          <p:nvPr/>
        </p:nvGrpSpPr>
        <p:grpSpPr>
          <a:xfrm>
            <a:off x="13507475" y="659890"/>
            <a:ext cx="1811762" cy="1811762"/>
            <a:chOff x="0" y="0"/>
            <a:chExt cx="6350000" cy="6350000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F12DFEE-12E8-C90B-7290-9C9DA3B6F7F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E6EB10A7-E412-D311-5A2F-50E85449A601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8892ACBE-0DB5-78DE-6C3F-4F0AD67AB424}"/>
              </a:ext>
            </a:extLst>
          </p:cNvPr>
          <p:cNvSpPr txBox="1"/>
          <p:nvPr/>
        </p:nvSpPr>
        <p:spPr>
          <a:xfrm>
            <a:off x="1013813" y="736649"/>
            <a:ext cx="12544605" cy="155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11000" spc="-5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Recap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CF97E2DE-1A91-AB58-D391-56494E61ED5B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0957B683-7CA6-35DB-413B-3EDB92B13A6E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419B6F70-A036-BA28-6CEA-B2C8A353DC9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3F62421C-074D-0D87-143E-50079090B7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704" y="5143500"/>
            <a:ext cx="16712592" cy="32567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1F7D103-3B56-988C-0DB7-988B14815609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Kadry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01843493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FEAC1-BE03-223E-5CF2-9B9A93B18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43310BA-1CF7-4254-D2DD-7B55A85291DD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AF68496-213A-22B2-192A-C870D817DC0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9182C0F-B492-2AE4-B2BE-179E1387E162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0D78607-6350-007F-F711-22621AE8653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275C5DAE-5EE2-8101-74E8-1B37DA330DC9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2907804-C7AD-020F-5875-A230AEDEDFF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9AD59EDD-F111-E1E0-8674-C50F1B62D856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652D6523-2B4E-1DBB-BAC4-D909A598BB87}"/>
              </a:ext>
            </a:extLst>
          </p:cNvPr>
          <p:cNvSpPr txBox="1"/>
          <p:nvPr/>
        </p:nvSpPr>
        <p:spPr>
          <a:xfrm>
            <a:off x="1013813" y="736649"/>
            <a:ext cx="12544605" cy="155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110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Franchising</a:t>
            </a:r>
            <a:endParaRPr lang="en-US" sz="11000" spc="-150">
              <a:solidFill>
                <a:srgbClr val="BDFF7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8985928-73EC-F2B2-897B-DEDC106FD1E3}"/>
              </a:ext>
            </a:extLst>
          </p:cNvPr>
          <p:cNvSpPr txBox="1"/>
          <p:nvPr/>
        </p:nvSpPr>
        <p:spPr>
          <a:xfrm>
            <a:off x="913965" y="3530099"/>
            <a:ext cx="1434703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0" i="1">
                <a:solidFill>
                  <a:srgbClr val="F8FAFF"/>
                </a:solidFill>
                <a:effectLst/>
                <a:latin typeface="Poppins"/>
                <a:cs typeface="Poppins"/>
              </a:rPr>
              <a:t>"</a:t>
            </a:r>
            <a:r>
              <a:rPr lang="en-US" sz="4000" i="1">
                <a:solidFill>
                  <a:schemeClr val="bg1"/>
                </a:solidFill>
                <a:latin typeface="Poppins"/>
                <a:ea typeface="+mn-lt"/>
                <a:cs typeface="Poppins"/>
              </a:rPr>
              <a:t>A business model </a:t>
            </a:r>
            <a:r>
              <a:rPr lang="en-US" sz="4000" i="1">
                <a:solidFill>
                  <a:srgbClr val="F8FAFF"/>
                </a:solidFill>
                <a:latin typeface="Poppins"/>
                <a:ea typeface="+mn-lt"/>
                <a:cs typeface="Poppins"/>
              </a:rPr>
              <a:t>where a </a:t>
            </a:r>
            <a:r>
              <a:rPr lang="en-US" sz="4000" b="0" i="1">
                <a:solidFill>
                  <a:srgbClr val="F8FAFF"/>
                </a:solidFill>
                <a:effectLst/>
                <a:latin typeface="Poppins"/>
                <a:ea typeface="+mn-lt"/>
                <a:cs typeface="Poppins"/>
              </a:rPr>
              <a:t>brand</a:t>
            </a:r>
            <a:r>
              <a:rPr lang="en-US" sz="4000" i="1">
                <a:solidFill>
                  <a:srgbClr val="F8FAFF"/>
                </a:solidFill>
                <a:latin typeface="Poppins"/>
                <a:ea typeface="+mn-lt"/>
                <a:cs typeface="Poppins"/>
              </a:rPr>
              <a:t> </a:t>
            </a:r>
            <a:r>
              <a:rPr lang="en-US" sz="4000" i="1">
                <a:solidFill>
                  <a:srgbClr val="BDFF72"/>
                </a:solidFill>
                <a:latin typeface="Poppins"/>
                <a:ea typeface="+mn-lt"/>
                <a:cs typeface="Poppins"/>
              </a:rPr>
              <a:t>licenses its operations </a:t>
            </a:r>
            <a:r>
              <a:rPr lang="en-US" sz="4000" b="0" i="1">
                <a:solidFill>
                  <a:srgbClr val="F8FAFF"/>
                </a:solidFill>
                <a:effectLst/>
                <a:latin typeface="Poppins"/>
                <a:ea typeface="+mn-lt"/>
                <a:cs typeface="Poppins"/>
              </a:rPr>
              <a:t>to </a:t>
            </a:r>
            <a:r>
              <a:rPr lang="en-US" sz="4000" i="1">
                <a:solidFill>
                  <a:srgbClr val="BDFF72"/>
                </a:solidFill>
                <a:latin typeface="Poppins"/>
                <a:ea typeface="+mn-lt"/>
                <a:cs typeface="Poppins"/>
              </a:rPr>
              <a:t>independent operators for </a:t>
            </a:r>
            <a:r>
              <a:rPr lang="en-US" sz="4000" b="0" i="1">
                <a:solidFill>
                  <a:srgbClr val="BDFF72"/>
                </a:solidFill>
                <a:effectLst/>
                <a:latin typeface="Poppins"/>
                <a:ea typeface="+mn-lt"/>
                <a:cs typeface="Poppins"/>
              </a:rPr>
              <a:t>a </a:t>
            </a:r>
            <a:r>
              <a:rPr lang="en-US" sz="4000" i="1">
                <a:solidFill>
                  <a:srgbClr val="BDFF72"/>
                </a:solidFill>
                <a:latin typeface="Poppins"/>
                <a:ea typeface="+mn-lt"/>
                <a:cs typeface="Poppins"/>
              </a:rPr>
              <a:t>fee</a:t>
            </a:r>
            <a:r>
              <a:rPr lang="en-US" sz="4000" b="0" i="1">
                <a:solidFill>
                  <a:srgbClr val="F8FAFF"/>
                </a:solidFill>
                <a:effectLst/>
                <a:latin typeface="Poppins"/>
                <a:cs typeface="Poppins"/>
              </a:rPr>
              <a:t>“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DD42D7F7-56A3-A013-5779-D6EAF2626A88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sp>
        <p:nvSpPr>
          <p:cNvPr id="19" name="TextBox 19">
            <a:extLst>
              <a:ext uri="{FF2B5EF4-FFF2-40B4-BE49-F238E27FC236}">
                <a16:creationId xmlns:a16="http://schemas.microsoft.com/office/drawing/2014/main" id="{F14E6558-A1A8-B426-5858-924B5F2D3DE0}"/>
              </a:ext>
            </a:extLst>
          </p:cNvPr>
          <p:cNvSpPr txBox="1"/>
          <p:nvPr/>
        </p:nvSpPr>
        <p:spPr>
          <a:xfrm>
            <a:off x="16019426" y="9019826"/>
            <a:ext cx="1869756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"/>
                <a:cs typeface="Poppins"/>
                <a:sym typeface="Poppins"/>
              </a:rPr>
              <a:t>Geetanjali</a:t>
            </a:r>
            <a:endParaRPr lang="en-US" b="1">
              <a:solidFill>
                <a:schemeClr val="bg1"/>
              </a:solidFill>
            </a:endParaRPr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6384F202-C1D5-3029-1E3B-C625023D8E19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7FA49A22-E940-2825-DDD4-860FD0AE01E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17331FE5-D539-8D86-9FB2-891FFAC1A0BA}"/>
              </a:ext>
            </a:extLst>
          </p:cNvPr>
          <p:cNvSpPr txBox="1"/>
          <p:nvPr/>
        </p:nvSpPr>
        <p:spPr>
          <a:xfrm>
            <a:off x="870500" y="5525796"/>
            <a:ext cx="12687918" cy="32486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2000">
              <a:lnSpc>
                <a:spcPct val="130000"/>
              </a:lnSpc>
            </a:pPr>
            <a:r>
              <a:rPr lang="en-US" sz="2000" spc="110">
                <a:solidFill>
                  <a:srgbClr val="BDFF72"/>
                </a:solidFill>
                <a:latin typeface="Poppins"/>
                <a:cs typeface="Poppins"/>
              </a:rPr>
              <a:t>Franchise </a:t>
            </a:r>
            <a:r>
              <a:rPr lang="en-US" sz="2000" spc="110">
                <a:solidFill>
                  <a:srgbClr val="F8FAFF"/>
                </a:solidFill>
                <a:latin typeface="Poppins"/>
                <a:cs typeface="Poppins"/>
              </a:rPr>
              <a:t>– The right to use a specific business name &amp; sell goods/services under that name</a:t>
            </a:r>
          </a:p>
          <a:p>
            <a:pPr marL="72000">
              <a:lnSpc>
                <a:spcPct val="130000"/>
              </a:lnSpc>
              <a:spcBef>
                <a:spcPts val="1000"/>
              </a:spcBef>
            </a:pPr>
            <a:r>
              <a:rPr lang="en-US" sz="2000" spc="110">
                <a:solidFill>
                  <a:srgbClr val="BDFF72"/>
                </a:solidFill>
                <a:latin typeface="Poppins"/>
                <a:cs typeface="Poppins"/>
              </a:rPr>
              <a:t>Franchisor</a:t>
            </a:r>
            <a:r>
              <a:rPr lang="en-US" sz="2000" spc="110">
                <a:solidFill>
                  <a:srgbClr val="F8FAFF"/>
                </a:solidFill>
                <a:latin typeface="Poppins"/>
                <a:cs typeface="Poppins"/>
              </a:rPr>
              <a:t> – The company that grants the license to use its trade name, trademark &amp; business system </a:t>
            </a:r>
          </a:p>
          <a:p>
            <a:pPr marL="72000">
              <a:lnSpc>
                <a:spcPct val="130000"/>
              </a:lnSpc>
              <a:spcBef>
                <a:spcPts val="1000"/>
              </a:spcBef>
            </a:pPr>
            <a:r>
              <a:rPr lang="en-US" sz="2000" spc="110">
                <a:solidFill>
                  <a:srgbClr val="BDFF72"/>
                </a:solidFill>
                <a:latin typeface="Poppins"/>
                <a:cs typeface="Poppins"/>
              </a:rPr>
              <a:t>Franchisee</a:t>
            </a:r>
            <a:r>
              <a:rPr lang="en-US" sz="2000" spc="110">
                <a:solidFill>
                  <a:srgbClr val="F8FAFF"/>
                </a:solidFill>
                <a:latin typeface="Poppins"/>
                <a:cs typeface="Poppins"/>
              </a:rPr>
              <a:t> – The individual or entity that purchases &amp; operates the franchise</a:t>
            </a:r>
          </a:p>
          <a:p>
            <a:pPr marL="72000">
              <a:lnSpc>
                <a:spcPct val="130000"/>
              </a:lnSpc>
              <a:spcBef>
                <a:spcPts val="1000"/>
              </a:spcBef>
            </a:pPr>
            <a:r>
              <a:rPr lang="en-US" sz="2000" spc="110">
                <a:solidFill>
                  <a:srgbClr val="BDFF72"/>
                </a:solidFill>
                <a:latin typeface="Poppins"/>
                <a:cs typeface="Poppins"/>
              </a:rPr>
              <a:t>Franchising</a:t>
            </a:r>
            <a:r>
              <a:rPr lang="en-US" sz="2000" spc="110">
                <a:solidFill>
                  <a:srgbClr val="F8FAFF"/>
                </a:solidFill>
                <a:latin typeface="Poppins"/>
                <a:cs typeface="Poppins"/>
              </a:rPr>
              <a:t> – A cooperative relationship between the franchisor &amp; the franchisee to operate under a shared brand</a:t>
            </a:r>
            <a:endParaRPr lang="en-DE" sz="2000" spc="110"/>
          </a:p>
        </p:txBody>
      </p:sp>
    </p:spTree>
    <p:extLst>
      <p:ext uri="{BB962C8B-B14F-4D97-AF65-F5344CB8AC3E}">
        <p14:creationId xmlns:p14="http://schemas.microsoft.com/office/powerpoint/2010/main" val="34458670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A9C2-7064-BE13-3590-A5B487707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 38">
            <a:extLst>
              <a:ext uri="{FF2B5EF4-FFF2-40B4-BE49-F238E27FC236}">
                <a16:creationId xmlns:a16="http://schemas.microsoft.com/office/drawing/2014/main" id="{179C63E6-368F-3470-28DA-FAF7BAC96A5C}"/>
              </a:ext>
            </a:extLst>
          </p:cNvPr>
          <p:cNvSpPr/>
          <p:nvPr/>
        </p:nvSpPr>
        <p:spPr>
          <a:xfrm>
            <a:off x="1250375" y="6231908"/>
            <a:ext cx="12012032" cy="1004771"/>
          </a:xfrm>
          <a:custGeom>
            <a:avLst/>
            <a:gdLst/>
            <a:ahLst/>
            <a:cxnLst/>
            <a:rect l="l" t="t" r="r" b="b"/>
            <a:pathLst>
              <a:path w="2707029" h="313560">
                <a:moveTo>
                  <a:pt x="17850" y="0"/>
                </a:moveTo>
                <a:lnTo>
                  <a:pt x="2689179" y="0"/>
                </a:lnTo>
                <a:cubicBezTo>
                  <a:pt x="2693913" y="0"/>
                  <a:pt x="2698453" y="1881"/>
                  <a:pt x="2701801" y="5228"/>
                </a:cubicBezTo>
                <a:cubicBezTo>
                  <a:pt x="2705148" y="8576"/>
                  <a:pt x="2707029" y="13116"/>
                  <a:pt x="2707029" y="17850"/>
                </a:cubicBezTo>
                <a:lnTo>
                  <a:pt x="2707029" y="295710"/>
                </a:lnTo>
                <a:cubicBezTo>
                  <a:pt x="2707029" y="305568"/>
                  <a:pt x="2699037" y="313560"/>
                  <a:pt x="2689179" y="313560"/>
                </a:cubicBezTo>
                <a:lnTo>
                  <a:pt x="17850" y="313560"/>
                </a:lnTo>
                <a:cubicBezTo>
                  <a:pt x="7992" y="313560"/>
                  <a:pt x="0" y="305568"/>
                  <a:pt x="0" y="295710"/>
                </a:cubicBezTo>
                <a:lnTo>
                  <a:pt x="0" y="17850"/>
                </a:lnTo>
                <a:cubicBezTo>
                  <a:pt x="0" y="7992"/>
                  <a:pt x="7992" y="0"/>
                  <a:pt x="17850" y="0"/>
                </a:cubicBezTo>
                <a:close/>
              </a:path>
            </a:pathLst>
          </a:custGeom>
          <a:solidFill>
            <a:srgbClr val="53DE4A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0" name="Group 8">
            <a:extLst>
              <a:ext uri="{FF2B5EF4-FFF2-40B4-BE49-F238E27FC236}">
                <a16:creationId xmlns:a16="http://schemas.microsoft.com/office/drawing/2014/main" id="{FD23EC9C-4611-EF61-BACD-C42E9E30BB67}"/>
              </a:ext>
            </a:extLst>
          </p:cNvPr>
          <p:cNvGrpSpPr/>
          <p:nvPr/>
        </p:nvGrpSpPr>
        <p:grpSpPr>
          <a:xfrm>
            <a:off x="1235489" y="2468757"/>
            <a:ext cx="12025917" cy="1187903"/>
            <a:chOff x="0" y="-244175"/>
            <a:chExt cx="11579222" cy="1583869"/>
          </a:xfrm>
        </p:grpSpPr>
        <p:grpSp>
          <p:nvGrpSpPr>
            <p:cNvPr id="21" name="Group 9">
              <a:extLst>
                <a:ext uri="{FF2B5EF4-FFF2-40B4-BE49-F238E27FC236}">
                  <a16:creationId xmlns:a16="http://schemas.microsoft.com/office/drawing/2014/main" id="{245F9E3C-AC59-84C3-B3FB-FD351BD1FABB}"/>
                </a:ext>
              </a:extLst>
            </p:cNvPr>
            <p:cNvGrpSpPr/>
            <p:nvPr/>
          </p:nvGrpSpPr>
          <p:grpSpPr>
            <a:xfrm>
              <a:off x="0" y="-244175"/>
              <a:ext cx="11565853" cy="1583869"/>
              <a:chOff x="0" y="-57150"/>
              <a:chExt cx="2707029" cy="370710"/>
            </a:xfrm>
          </p:grpSpPr>
          <p:sp>
            <p:nvSpPr>
              <p:cNvPr id="27" name="Freeform 10">
                <a:extLst>
                  <a:ext uri="{FF2B5EF4-FFF2-40B4-BE49-F238E27FC236}">
                    <a16:creationId xmlns:a16="http://schemas.microsoft.com/office/drawing/2014/main" id="{0C6FD6A0-42B3-6F87-AEEB-75B7E57C5882}"/>
                  </a:ext>
                </a:extLst>
              </p:cNvPr>
              <p:cNvSpPr/>
              <p:nvPr/>
            </p:nvSpPr>
            <p:spPr>
              <a:xfrm>
                <a:off x="0" y="0"/>
                <a:ext cx="2707029" cy="313560"/>
              </a:xfrm>
              <a:custGeom>
                <a:avLst/>
                <a:gdLst/>
                <a:ahLst/>
                <a:cxnLst/>
                <a:rect l="l" t="t" r="r" b="b"/>
                <a:pathLst>
                  <a:path w="2707029" h="313560">
                    <a:moveTo>
                      <a:pt x="12422" y="0"/>
                    </a:moveTo>
                    <a:lnTo>
                      <a:pt x="2694607" y="0"/>
                    </a:lnTo>
                    <a:cubicBezTo>
                      <a:pt x="2697901" y="0"/>
                      <a:pt x="2701061" y="1309"/>
                      <a:pt x="2703391" y="3638"/>
                    </a:cubicBezTo>
                    <a:cubicBezTo>
                      <a:pt x="2705720" y="5968"/>
                      <a:pt x="2707029" y="9127"/>
                      <a:pt x="2707029" y="12422"/>
                    </a:cubicBezTo>
                    <a:lnTo>
                      <a:pt x="2707029" y="301138"/>
                    </a:lnTo>
                    <a:cubicBezTo>
                      <a:pt x="2707029" y="304433"/>
                      <a:pt x="2705720" y="307592"/>
                      <a:pt x="2703391" y="309922"/>
                    </a:cubicBezTo>
                    <a:cubicBezTo>
                      <a:pt x="2701061" y="312251"/>
                      <a:pt x="2697901" y="313560"/>
                      <a:pt x="2694607" y="313560"/>
                    </a:cubicBezTo>
                    <a:lnTo>
                      <a:pt x="12422" y="313560"/>
                    </a:lnTo>
                    <a:cubicBezTo>
                      <a:pt x="9127" y="313560"/>
                      <a:pt x="5968" y="312251"/>
                      <a:pt x="3638" y="309922"/>
                    </a:cubicBezTo>
                    <a:cubicBezTo>
                      <a:pt x="1309" y="307592"/>
                      <a:pt x="0" y="304433"/>
                      <a:pt x="0" y="301138"/>
                    </a:cubicBezTo>
                    <a:lnTo>
                      <a:pt x="0" y="12422"/>
                    </a:lnTo>
                    <a:cubicBezTo>
                      <a:pt x="0" y="9127"/>
                      <a:pt x="1309" y="5968"/>
                      <a:pt x="3638" y="3638"/>
                    </a:cubicBezTo>
                    <a:cubicBezTo>
                      <a:pt x="5968" y="1309"/>
                      <a:pt x="9127" y="0"/>
                      <a:pt x="12422" y="0"/>
                    </a:cubicBezTo>
                    <a:close/>
                  </a:path>
                </a:pathLst>
              </a:custGeom>
              <a:solidFill>
                <a:srgbClr val="53DE4A"/>
              </a:solidFill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8" name="TextBox 11">
                <a:extLst>
                  <a:ext uri="{FF2B5EF4-FFF2-40B4-BE49-F238E27FC236}">
                    <a16:creationId xmlns:a16="http://schemas.microsoft.com/office/drawing/2014/main" id="{B8EF0422-3FA5-0943-2AF6-574AECFBB7BD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2707029" cy="370710"/>
              </a:xfrm>
              <a:prstGeom prst="rect">
                <a:avLst/>
              </a:prstGeom>
            </p:spPr>
            <p:txBody>
              <a:bodyPr lIns="73000" tIns="73000" rIns="73000" bIns="730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324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C8A20142-A262-EE4B-2251-8E88D1A22A3B}"/>
                </a:ext>
              </a:extLst>
            </p:cNvPr>
            <p:cNvSpPr txBox="1"/>
            <p:nvPr/>
          </p:nvSpPr>
          <p:spPr>
            <a:xfrm>
              <a:off x="306468" y="44860"/>
              <a:ext cx="705627" cy="95590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432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TextBox 16">
              <a:extLst>
                <a:ext uri="{FF2B5EF4-FFF2-40B4-BE49-F238E27FC236}">
                  <a16:creationId xmlns:a16="http://schemas.microsoft.com/office/drawing/2014/main" id="{4A6EF1D8-B71D-DFBA-CB98-A303BFBE4AF6}"/>
                </a:ext>
              </a:extLst>
            </p:cNvPr>
            <p:cNvSpPr txBox="1"/>
            <p:nvPr/>
          </p:nvSpPr>
          <p:spPr>
            <a:xfrm>
              <a:off x="1853797" y="474011"/>
              <a:ext cx="9725425" cy="39327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294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>
                  <a:solidFill>
                    <a:srgbClr val="012B1B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F</a:t>
              </a:r>
              <a:r>
                <a:rPr kumimoji="0" lang="en-US" sz="2000" b="1" i="0" u="none" strike="noStrike" kern="1200" cap="none" spc="0" normalizeH="0" baseline="0" noProof="0" err="1">
                  <a:ln>
                    <a:noFill/>
                  </a:ln>
                  <a:solidFill>
                    <a:srgbClr val="012B1B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ranchisee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012B1B"/>
                  </a:solidFill>
                  <a:effectLst/>
                  <a:uLnTx/>
                  <a:uFillTx/>
                  <a:latin typeface="Poppins" panose="00000500000000000000" pitchFamily="2" charset="0"/>
                  <a:ea typeface="+mn-ea"/>
                  <a:cs typeface="Poppins" panose="00000500000000000000" pitchFamily="2" charset="0"/>
                </a:rPr>
                <a:t> pays an initial fee &amp; ongoing royalties based on sales</a:t>
              </a: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  <a:sym typeface="Poppins"/>
              </a:endParaRPr>
            </a:p>
          </p:txBody>
        </p:sp>
      </p:grpSp>
      <p:grpSp>
        <p:nvGrpSpPr>
          <p:cNvPr id="2" name="Group 2">
            <a:extLst>
              <a:ext uri="{FF2B5EF4-FFF2-40B4-BE49-F238E27FC236}">
                <a16:creationId xmlns:a16="http://schemas.microsoft.com/office/drawing/2014/main" id="{05D80CBE-B7C5-8CF7-E8F8-1130F08D07B9}"/>
              </a:ext>
            </a:extLst>
          </p:cNvPr>
          <p:cNvGrpSpPr/>
          <p:nvPr/>
        </p:nvGrpSpPr>
        <p:grpSpPr>
          <a:xfrm>
            <a:off x="15447538" y="2662317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51842C17-4DA6-9BDB-C313-41FC6D37F0A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CF40E87-E172-58B2-F5EC-43BA032FB7C8}"/>
              </a:ext>
            </a:extLst>
          </p:cNvPr>
          <p:cNvGrpSpPr/>
          <p:nvPr/>
        </p:nvGrpSpPr>
        <p:grpSpPr>
          <a:xfrm>
            <a:off x="14220317" y="4448798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4956B2C-6B8B-5305-C1CD-EAECFE5883F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0A9C8BA0-DE96-DFF0-A572-C6713B3FCD39}"/>
              </a:ext>
            </a:extLst>
          </p:cNvPr>
          <p:cNvSpPr txBox="1"/>
          <p:nvPr/>
        </p:nvSpPr>
        <p:spPr>
          <a:xfrm>
            <a:off x="1013813" y="766524"/>
            <a:ext cx="870003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-150" normalizeH="0" baseline="0" noProof="0">
                <a:ln>
                  <a:noFill/>
                </a:ln>
                <a:solidFill>
                  <a:srgbClr val="BDFF7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Franchising Agreement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0" i="0" u="none" strike="noStrike" kern="1200" cap="none" spc="-550" normalizeH="0" baseline="0" noProof="0">
              <a:ln>
                <a:noFill/>
              </a:ln>
              <a:solidFill>
                <a:srgbClr val="BDFF72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1A615F2E-BFDD-9ED4-3CD5-5D4808CDEF5D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818FC984-8B89-B9F2-A1F0-EB8DB484F933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grpSp>
        <p:nvGrpSpPr>
          <p:cNvPr id="30" name="Group 18">
            <a:extLst>
              <a:ext uri="{FF2B5EF4-FFF2-40B4-BE49-F238E27FC236}">
                <a16:creationId xmlns:a16="http://schemas.microsoft.com/office/drawing/2014/main" id="{F4A9DCA1-8AAE-164D-F56D-BD6395549F46}"/>
              </a:ext>
            </a:extLst>
          </p:cNvPr>
          <p:cNvGrpSpPr/>
          <p:nvPr/>
        </p:nvGrpSpPr>
        <p:grpSpPr>
          <a:xfrm>
            <a:off x="1250375" y="3670987"/>
            <a:ext cx="12012032" cy="1187902"/>
            <a:chOff x="0" y="-57150"/>
            <a:chExt cx="2707029" cy="370710"/>
          </a:xfrm>
        </p:grpSpPr>
        <p:sp>
          <p:nvSpPr>
            <p:cNvPr id="36" name="Freeform 19">
              <a:extLst>
                <a:ext uri="{FF2B5EF4-FFF2-40B4-BE49-F238E27FC236}">
                  <a16:creationId xmlns:a16="http://schemas.microsoft.com/office/drawing/2014/main" id="{82E27731-40BB-FC42-BA02-42569F145C26}"/>
                </a:ext>
              </a:extLst>
            </p:cNvPr>
            <p:cNvSpPr/>
            <p:nvPr/>
          </p:nvSpPr>
          <p:spPr>
            <a:xfrm>
              <a:off x="0" y="0"/>
              <a:ext cx="2707029" cy="313560"/>
            </a:xfrm>
            <a:custGeom>
              <a:avLst/>
              <a:gdLst/>
              <a:ahLst/>
              <a:cxnLst/>
              <a:rect l="l" t="t" r="r" b="b"/>
              <a:pathLst>
                <a:path w="2707029" h="313560">
                  <a:moveTo>
                    <a:pt x="17850" y="0"/>
                  </a:moveTo>
                  <a:lnTo>
                    <a:pt x="2689179" y="0"/>
                  </a:lnTo>
                  <a:cubicBezTo>
                    <a:pt x="2693913" y="0"/>
                    <a:pt x="2698453" y="1881"/>
                    <a:pt x="2701801" y="5228"/>
                  </a:cubicBezTo>
                  <a:cubicBezTo>
                    <a:pt x="2705148" y="8576"/>
                    <a:pt x="2707029" y="13116"/>
                    <a:pt x="2707029" y="17850"/>
                  </a:cubicBezTo>
                  <a:lnTo>
                    <a:pt x="2707029" y="295710"/>
                  </a:lnTo>
                  <a:cubicBezTo>
                    <a:pt x="2707029" y="305568"/>
                    <a:pt x="2699037" y="313560"/>
                    <a:pt x="2689179" y="313560"/>
                  </a:cubicBezTo>
                  <a:lnTo>
                    <a:pt x="17850" y="313560"/>
                  </a:lnTo>
                  <a:cubicBezTo>
                    <a:pt x="7992" y="313560"/>
                    <a:pt x="0" y="305568"/>
                    <a:pt x="0" y="295710"/>
                  </a:cubicBezTo>
                  <a:lnTo>
                    <a:pt x="0" y="17850"/>
                  </a:lnTo>
                  <a:cubicBezTo>
                    <a:pt x="0" y="7992"/>
                    <a:pt x="7992" y="0"/>
                    <a:pt x="17850" y="0"/>
                  </a:cubicBezTo>
                  <a:close/>
                </a:path>
              </a:pathLst>
            </a:custGeom>
            <a:solidFill>
              <a:srgbClr val="53DE4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TextBox 20">
              <a:extLst>
                <a:ext uri="{FF2B5EF4-FFF2-40B4-BE49-F238E27FC236}">
                  <a16:creationId xmlns:a16="http://schemas.microsoft.com/office/drawing/2014/main" id="{D351D261-B7DB-A3C2-F520-67AD6D0E3652}"/>
                </a:ext>
              </a:extLst>
            </p:cNvPr>
            <p:cNvSpPr txBox="1"/>
            <p:nvPr/>
          </p:nvSpPr>
          <p:spPr>
            <a:xfrm>
              <a:off x="0" y="-57150"/>
              <a:ext cx="2707029" cy="370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5" name="TextBox 23">
            <a:extLst>
              <a:ext uri="{FF2B5EF4-FFF2-40B4-BE49-F238E27FC236}">
                <a16:creationId xmlns:a16="http://schemas.microsoft.com/office/drawing/2014/main" id="{017E1C4B-8D76-6190-B830-7116B0B4B05A}"/>
              </a:ext>
            </a:extLst>
          </p:cNvPr>
          <p:cNvSpPr txBox="1"/>
          <p:nvPr/>
        </p:nvSpPr>
        <p:spPr>
          <a:xfrm>
            <a:off x="1568666" y="3887764"/>
            <a:ext cx="732848" cy="716932"/>
          </a:xfrm>
          <a:prstGeom prst="rect">
            <a:avLst/>
          </a:prstGeom>
        </p:spPr>
        <p:txBody>
          <a:bodyPr lIns="41888" tIns="41888" rIns="41888" bIns="41888" rtlCol="0" anchor="ctr"/>
          <a:lstStyle/>
          <a:p>
            <a:pPr marL="0" marR="0" lvl="0" indent="0" algn="ctr" defTabSz="914400" rtl="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25">
            <a:extLst>
              <a:ext uri="{FF2B5EF4-FFF2-40B4-BE49-F238E27FC236}">
                <a16:creationId xmlns:a16="http://schemas.microsoft.com/office/drawing/2014/main" id="{20757080-7231-A8A0-9F70-2445A2C0B77B}"/>
              </a:ext>
            </a:extLst>
          </p:cNvPr>
          <p:cNvSpPr txBox="1"/>
          <p:nvPr/>
        </p:nvSpPr>
        <p:spPr>
          <a:xfrm>
            <a:off x="3160800" y="4081110"/>
            <a:ext cx="10100605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ranchisee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must follow the franchisor’s operational guidelines &amp; quality standards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12B1B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  <a:sym typeface="Poppins"/>
            </a:endParaRPr>
          </a:p>
        </p:txBody>
      </p:sp>
      <p:grpSp>
        <p:nvGrpSpPr>
          <p:cNvPr id="39" name="Group 27">
            <a:extLst>
              <a:ext uri="{FF2B5EF4-FFF2-40B4-BE49-F238E27FC236}">
                <a16:creationId xmlns:a16="http://schemas.microsoft.com/office/drawing/2014/main" id="{0F70CDC5-BC3D-3AD8-184D-BF98668E057A}"/>
              </a:ext>
            </a:extLst>
          </p:cNvPr>
          <p:cNvGrpSpPr/>
          <p:nvPr/>
        </p:nvGrpSpPr>
        <p:grpSpPr>
          <a:xfrm>
            <a:off x="1235488" y="4859117"/>
            <a:ext cx="12012033" cy="1187902"/>
            <a:chOff x="0" y="-57150"/>
            <a:chExt cx="2707029" cy="370710"/>
          </a:xfrm>
        </p:grpSpPr>
        <p:sp>
          <p:nvSpPr>
            <p:cNvPr id="46" name="Freeform 28">
              <a:extLst>
                <a:ext uri="{FF2B5EF4-FFF2-40B4-BE49-F238E27FC236}">
                  <a16:creationId xmlns:a16="http://schemas.microsoft.com/office/drawing/2014/main" id="{A7E44747-6F60-8822-3B6F-7570EEF28161}"/>
                </a:ext>
              </a:extLst>
            </p:cNvPr>
            <p:cNvSpPr/>
            <p:nvPr/>
          </p:nvSpPr>
          <p:spPr>
            <a:xfrm>
              <a:off x="0" y="0"/>
              <a:ext cx="2707029" cy="313560"/>
            </a:xfrm>
            <a:custGeom>
              <a:avLst/>
              <a:gdLst/>
              <a:ahLst/>
              <a:cxnLst/>
              <a:rect l="l" t="t" r="r" b="b"/>
              <a:pathLst>
                <a:path w="2707029" h="313560">
                  <a:moveTo>
                    <a:pt x="17850" y="0"/>
                  </a:moveTo>
                  <a:lnTo>
                    <a:pt x="2689179" y="0"/>
                  </a:lnTo>
                  <a:cubicBezTo>
                    <a:pt x="2693913" y="0"/>
                    <a:pt x="2698453" y="1881"/>
                    <a:pt x="2701801" y="5228"/>
                  </a:cubicBezTo>
                  <a:cubicBezTo>
                    <a:pt x="2705148" y="8576"/>
                    <a:pt x="2707029" y="13116"/>
                    <a:pt x="2707029" y="17850"/>
                  </a:cubicBezTo>
                  <a:lnTo>
                    <a:pt x="2707029" y="295710"/>
                  </a:lnTo>
                  <a:cubicBezTo>
                    <a:pt x="2707029" y="305568"/>
                    <a:pt x="2699037" y="313560"/>
                    <a:pt x="2689179" y="313560"/>
                  </a:cubicBezTo>
                  <a:lnTo>
                    <a:pt x="17850" y="313560"/>
                  </a:lnTo>
                  <a:cubicBezTo>
                    <a:pt x="7992" y="313560"/>
                    <a:pt x="0" y="305568"/>
                    <a:pt x="0" y="295710"/>
                  </a:cubicBezTo>
                  <a:lnTo>
                    <a:pt x="0" y="17850"/>
                  </a:lnTo>
                  <a:cubicBezTo>
                    <a:pt x="0" y="7992"/>
                    <a:pt x="7992" y="0"/>
                    <a:pt x="17850" y="0"/>
                  </a:cubicBezTo>
                  <a:close/>
                </a:path>
              </a:pathLst>
            </a:custGeom>
            <a:solidFill>
              <a:srgbClr val="53DE4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7" name="TextBox 29">
              <a:extLst>
                <a:ext uri="{FF2B5EF4-FFF2-40B4-BE49-F238E27FC236}">
                  <a16:creationId xmlns:a16="http://schemas.microsoft.com/office/drawing/2014/main" id="{F186AB3D-FFE7-9F03-A65E-B8DF7E08AE83}"/>
                </a:ext>
              </a:extLst>
            </p:cNvPr>
            <p:cNvSpPr txBox="1"/>
            <p:nvPr/>
          </p:nvSpPr>
          <p:spPr>
            <a:xfrm>
              <a:off x="0" y="-57150"/>
              <a:ext cx="2707029" cy="3707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5" name="TextBox 32">
            <a:extLst>
              <a:ext uri="{FF2B5EF4-FFF2-40B4-BE49-F238E27FC236}">
                <a16:creationId xmlns:a16="http://schemas.microsoft.com/office/drawing/2014/main" id="{079B0837-7ED4-1D81-3251-9AAD27987CD1}"/>
              </a:ext>
            </a:extLst>
          </p:cNvPr>
          <p:cNvSpPr txBox="1"/>
          <p:nvPr/>
        </p:nvSpPr>
        <p:spPr>
          <a:xfrm>
            <a:off x="1553779" y="5062798"/>
            <a:ext cx="732848" cy="716932"/>
          </a:xfrm>
          <a:prstGeom prst="rect">
            <a:avLst/>
          </a:prstGeom>
        </p:spPr>
        <p:txBody>
          <a:bodyPr lIns="41888" tIns="41888" rIns="41888" bIns="41888" rtlCol="0" anchor="ctr"/>
          <a:lstStyle/>
          <a:p>
            <a:pPr marL="0" marR="0" lvl="0" indent="0" algn="ctr" defTabSz="914400" rtl="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TextBox 35">
            <a:extLst>
              <a:ext uri="{FF2B5EF4-FFF2-40B4-BE49-F238E27FC236}">
                <a16:creationId xmlns:a16="http://schemas.microsoft.com/office/drawing/2014/main" id="{2FBC4435-BC3B-F098-D571-FC9C5085F7B0}"/>
              </a:ext>
            </a:extLst>
          </p:cNvPr>
          <p:cNvSpPr txBox="1"/>
          <p:nvPr/>
        </p:nvSpPr>
        <p:spPr>
          <a:xfrm>
            <a:off x="3160800" y="5275336"/>
            <a:ext cx="10086721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94"/>
              </a:lnSpc>
              <a:spcBef>
                <a:spcPct val="0"/>
              </a:spcBef>
            </a:pP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ranchisor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provides support in areas like training, branding </a:t>
            </a: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sometimes setting up facilities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12B1B"/>
              </a:solidFill>
              <a:effectLst/>
              <a:uLnTx/>
              <a:uFillTx/>
              <a:latin typeface="Poppins" panose="00000500000000000000" pitchFamily="2" charset="0"/>
              <a:ea typeface="Poppins"/>
              <a:cs typeface="Poppins" panose="00000500000000000000" pitchFamily="2" charset="0"/>
              <a:sym typeface="Poppins"/>
            </a:endParaRPr>
          </a:p>
        </p:txBody>
      </p:sp>
      <p:sp>
        <p:nvSpPr>
          <p:cNvPr id="56" name="TextBox 39">
            <a:extLst>
              <a:ext uri="{FF2B5EF4-FFF2-40B4-BE49-F238E27FC236}">
                <a16:creationId xmlns:a16="http://schemas.microsoft.com/office/drawing/2014/main" id="{787A0EFA-BC7C-28D8-D3B1-10609101BF87}"/>
              </a:ext>
            </a:extLst>
          </p:cNvPr>
          <p:cNvSpPr txBox="1"/>
          <p:nvPr/>
        </p:nvSpPr>
        <p:spPr>
          <a:xfrm>
            <a:off x="1250375" y="6048777"/>
            <a:ext cx="12012032" cy="1187902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3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4" name="TextBox 42">
            <a:extLst>
              <a:ext uri="{FF2B5EF4-FFF2-40B4-BE49-F238E27FC236}">
                <a16:creationId xmlns:a16="http://schemas.microsoft.com/office/drawing/2014/main" id="{87D2AC9E-01F6-5ED2-BCBD-10CA7D0DA80F}"/>
              </a:ext>
            </a:extLst>
          </p:cNvPr>
          <p:cNvSpPr txBox="1"/>
          <p:nvPr/>
        </p:nvSpPr>
        <p:spPr>
          <a:xfrm>
            <a:off x="1568666" y="6260561"/>
            <a:ext cx="732848" cy="716932"/>
          </a:xfrm>
          <a:prstGeom prst="rect">
            <a:avLst/>
          </a:prstGeom>
        </p:spPr>
        <p:txBody>
          <a:bodyPr lIns="41888" tIns="41888" rIns="41888" bIns="41888" rtlCol="0" anchor="ctr"/>
          <a:lstStyle/>
          <a:p>
            <a:pPr marL="0" marR="0" lvl="0" indent="0" algn="ctr" defTabSz="914400" rtl="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TextBox 44">
            <a:extLst>
              <a:ext uri="{FF2B5EF4-FFF2-40B4-BE49-F238E27FC236}">
                <a16:creationId xmlns:a16="http://schemas.microsoft.com/office/drawing/2014/main" id="{228C1A74-E460-C97B-87C1-4F1788523F83}"/>
              </a:ext>
            </a:extLst>
          </p:cNvPr>
          <p:cNvSpPr txBox="1"/>
          <p:nvPr/>
        </p:nvSpPr>
        <p:spPr>
          <a:xfrm>
            <a:off x="3160800" y="6452732"/>
            <a:ext cx="10100605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Agreements typically include territorial rights, duration, renewal terms &amp; conditions for termination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12B1B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  <a:sym typeface="Poppins"/>
            </a:endParaRPr>
          </a:p>
        </p:txBody>
      </p:sp>
      <p:grpSp>
        <p:nvGrpSpPr>
          <p:cNvPr id="58" name="Group 46">
            <a:extLst>
              <a:ext uri="{FF2B5EF4-FFF2-40B4-BE49-F238E27FC236}">
                <a16:creationId xmlns:a16="http://schemas.microsoft.com/office/drawing/2014/main" id="{284FCF6D-02EB-376E-36EB-D2D600C4D09D}"/>
              </a:ext>
            </a:extLst>
          </p:cNvPr>
          <p:cNvGrpSpPr/>
          <p:nvPr/>
        </p:nvGrpSpPr>
        <p:grpSpPr>
          <a:xfrm>
            <a:off x="1250375" y="7249544"/>
            <a:ext cx="12012032" cy="1402256"/>
            <a:chOff x="0" y="-57150"/>
            <a:chExt cx="2707029" cy="437604"/>
          </a:xfrm>
        </p:grpSpPr>
        <p:sp>
          <p:nvSpPr>
            <p:cNvPr id="1024" name="Freeform 47">
              <a:extLst>
                <a:ext uri="{FF2B5EF4-FFF2-40B4-BE49-F238E27FC236}">
                  <a16:creationId xmlns:a16="http://schemas.microsoft.com/office/drawing/2014/main" id="{266CD5F2-4A8D-4738-350C-F0BB7114A9EA}"/>
                </a:ext>
              </a:extLst>
            </p:cNvPr>
            <p:cNvSpPr/>
            <p:nvPr/>
          </p:nvSpPr>
          <p:spPr>
            <a:xfrm>
              <a:off x="0" y="0"/>
              <a:ext cx="2707029" cy="380454"/>
            </a:xfrm>
            <a:custGeom>
              <a:avLst/>
              <a:gdLst/>
              <a:ahLst/>
              <a:cxnLst/>
              <a:rect l="l" t="t" r="r" b="b"/>
              <a:pathLst>
                <a:path w="2707029" h="380454">
                  <a:moveTo>
                    <a:pt x="17850" y="0"/>
                  </a:moveTo>
                  <a:lnTo>
                    <a:pt x="2689179" y="0"/>
                  </a:lnTo>
                  <a:cubicBezTo>
                    <a:pt x="2693913" y="0"/>
                    <a:pt x="2698453" y="1881"/>
                    <a:pt x="2701801" y="5228"/>
                  </a:cubicBezTo>
                  <a:cubicBezTo>
                    <a:pt x="2705148" y="8576"/>
                    <a:pt x="2707029" y="13116"/>
                    <a:pt x="2707029" y="17850"/>
                  </a:cubicBezTo>
                  <a:lnTo>
                    <a:pt x="2707029" y="362604"/>
                  </a:lnTo>
                  <a:cubicBezTo>
                    <a:pt x="2707029" y="372462"/>
                    <a:pt x="2699037" y="380454"/>
                    <a:pt x="2689179" y="380454"/>
                  </a:cubicBezTo>
                  <a:lnTo>
                    <a:pt x="17850" y="380454"/>
                  </a:lnTo>
                  <a:cubicBezTo>
                    <a:pt x="13116" y="380454"/>
                    <a:pt x="8576" y="378573"/>
                    <a:pt x="5228" y="375226"/>
                  </a:cubicBezTo>
                  <a:cubicBezTo>
                    <a:pt x="1881" y="371878"/>
                    <a:pt x="0" y="367338"/>
                    <a:pt x="0" y="362604"/>
                  </a:cubicBezTo>
                  <a:lnTo>
                    <a:pt x="0" y="17850"/>
                  </a:lnTo>
                  <a:cubicBezTo>
                    <a:pt x="0" y="7992"/>
                    <a:pt x="7992" y="0"/>
                    <a:pt x="17850" y="0"/>
                  </a:cubicBezTo>
                  <a:close/>
                </a:path>
              </a:pathLst>
            </a:custGeom>
            <a:solidFill>
              <a:srgbClr val="53DE4A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5" name="TextBox 48">
              <a:extLst>
                <a:ext uri="{FF2B5EF4-FFF2-40B4-BE49-F238E27FC236}">
                  <a16:creationId xmlns:a16="http://schemas.microsoft.com/office/drawing/2014/main" id="{E75B57AF-A4BA-1159-BA90-106E06A7A785}"/>
                </a:ext>
              </a:extLst>
            </p:cNvPr>
            <p:cNvSpPr txBox="1"/>
            <p:nvPr/>
          </p:nvSpPr>
          <p:spPr>
            <a:xfrm>
              <a:off x="0" y="-57150"/>
              <a:ext cx="2707029" cy="43760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32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3" name="TextBox 51">
            <a:extLst>
              <a:ext uri="{FF2B5EF4-FFF2-40B4-BE49-F238E27FC236}">
                <a16:creationId xmlns:a16="http://schemas.microsoft.com/office/drawing/2014/main" id="{5C4B9E28-995A-2B8E-CAA9-EC180EC6C2C5}"/>
              </a:ext>
            </a:extLst>
          </p:cNvPr>
          <p:cNvSpPr txBox="1"/>
          <p:nvPr/>
        </p:nvSpPr>
        <p:spPr>
          <a:xfrm>
            <a:off x="1568666" y="7534208"/>
            <a:ext cx="732848" cy="716932"/>
          </a:xfrm>
          <a:prstGeom prst="rect">
            <a:avLst/>
          </a:prstGeom>
        </p:spPr>
        <p:txBody>
          <a:bodyPr lIns="41888" tIns="41888" rIns="41888" bIns="41888" rtlCol="0" anchor="ctr"/>
          <a:lstStyle/>
          <a:p>
            <a:pPr marL="0" marR="0" lvl="0" indent="0" algn="ctr" defTabSz="914400" rtl="0" eaLnBrk="1" fontAlgn="auto" latinLnBrk="0" hangingPunct="1">
              <a:lnSpc>
                <a:spcPts val="43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TextBox 53">
            <a:extLst>
              <a:ext uri="{FF2B5EF4-FFF2-40B4-BE49-F238E27FC236}">
                <a16:creationId xmlns:a16="http://schemas.microsoft.com/office/drawing/2014/main" id="{C240AB8F-A691-B43B-0A29-D1D91870BF4A}"/>
              </a:ext>
            </a:extLst>
          </p:cNvPr>
          <p:cNvSpPr txBox="1"/>
          <p:nvPr/>
        </p:nvSpPr>
        <p:spPr>
          <a:xfrm>
            <a:off x="3160800" y="7743778"/>
            <a:ext cx="10100605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9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>
                <a:solidFill>
                  <a:srgbClr val="012B1B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</a:t>
            </a: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ranchisor</a:t>
            </a: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12B1B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retains ownership of trademarks, business systems &amp; intellectual property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012B1B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  <a:sym typeface="Poppins"/>
            </a:endParaRPr>
          </a:p>
        </p:txBody>
      </p:sp>
      <p:pic>
        <p:nvPicPr>
          <p:cNvPr id="1042" name="Graphic 1041">
            <a:extLst>
              <a:ext uri="{FF2B5EF4-FFF2-40B4-BE49-F238E27FC236}">
                <a16:creationId xmlns:a16="http://schemas.microsoft.com/office/drawing/2014/main" id="{958557FD-27FA-D7E4-F28E-8C83C56EB6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2061" y="3897123"/>
            <a:ext cx="914400" cy="914400"/>
          </a:xfrm>
          <a:prstGeom prst="rect">
            <a:avLst/>
          </a:prstGeom>
        </p:spPr>
      </p:pic>
      <p:pic>
        <p:nvPicPr>
          <p:cNvPr id="1051" name="Graphic 1050">
            <a:extLst>
              <a:ext uri="{FF2B5EF4-FFF2-40B4-BE49-F238E27FC236}">
                <a16:creationId xmlns:a16="http://schemas.microsoft.com/office/drawing/2014/main" id="{79C324C8-5906-69C7-1B8F-DE497B557E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7890" y="6277093"/>
            <a:ext cx="914400" cy="914400"/>
          </a:xfrm>
          <a:prstGeom prst="rect">
            <a:avLst/>
          </a:prstGeom>
        </p:spPr>
      </p:pic>
      <p:pic>
        <p:nvPicPr>
          <p:cNvPr id="1053" name="Graphic 1052">
            <a:extLst>
              <a:ext uri="{FF2B5EF4-FFF2-40B4-BE49-F238E27FC236}">
                <a16:creationId xmlns:a16="http://schemas.microsoft.com/office/drawing/2014/main" id="{0777C70F-0498-F181-E937-6038AFF196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6218" y="7581530"/>
            <a:ext cx="914400" cy="914400"/>
          </a:xfrm>
          <a:prstGeom prst="rect">
            <a:avLst/>
          </a:prstGeom>
        </p:spPr>
      </p:pic>
      <p:grpSp>
        <p:nvGrpSpPr>
          <p:cNvPr id="1054" name="Group 2">
            <a:extLst>
              <a:ext uri="{FF2B5EF4-FFF2-40B4-BE49-F238E27FC236}">
                <a16:creationId xmlns:a16="http://schemas.microsoft.com/office/drawing/2014/main" id="{D2E9143A-4066-A487-658B-799F253EAE8B}"/>
              </a:ext>
            </a:extLst>
          </p:cNvPr>
          <p:cNvGrpSpPr/>
          <p:nvPr/>
        </p:nvGrpSpPr>
        <p:grpSpPr>
          <a:xfrm>
            <a:off x="15447538" y="6260560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1055" name="Freeform 3">
              <a:extLst>
                <a:ext uri="{FF2B5EF4-FFF2-40B4-BE49-F238E27FC236}">
                  <a16:creationId xmlns:a16="http://schemas.microsoft.com/office/drawing/2014/main" id="{7B436FE0-5EC0-9EFE-8129-279227ABCCB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2" name="Picture 2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BA8D0A8-5443-95B5-4194-4B3A428E2A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200" y="5086377"/>
            <a:ext cx="856436" cy="856436"/>
          </a:xfrm>
          <a:prstGeom prst="rect">
            <a:avLst/>
          </a:prstGeom>
        </p:spPr>
      </p:pic>
      <p:pic>
        <p:nvPicPr>
          <p:cNvPr id="25" name="Graphic 1041">
            <a:extLst>
              <a:ext uri="{FF2B5EF4-FFF2-40B4-BE49-F238E27FC236}">
                <a16:creationId xmlns:a16="http://schemas.microsoft.com/office/drawing/2014/main" id="{ADC9F654-E222-EF36-472C-373A28C641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2061" y="2662317"/>
            <a:ext cx="914400" cy="914400"/>
          </a:xfrm>
          <a:prstGeom prst="rect">
            <a:avLst/>
          </a:prstGeom>
        </p:spPr>
      </p:pic>
      <p:sp>
        <p:nvSpPr>
          <p:cNvPr id="6" name="TextBox 14">
            <a:extLst>
              <a:ext uri="{FF2B5EF4-FFF2-40B4-BE49-F238E27FC236}">
                <a16:creationId xmlns:a16="http://schemas.microsoft.com/office/drawing/2014/main" id="{9AD1CFEF-7502-D092-CD40-F1B813A838FF}"/>
              </a:ext>
            </a:extLst>
          </p:cNvPr>
          <p:cNvSpPr txBox="1"/>
          <p:nvPr/>
        </p:nvSpPr>
        <p:spPr>
          <a:xfrm>
            <a:off x="16032080" y="9021600"/>
            <a:ext cx="1242108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Geetanjali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052C1A18-4A12-9AE5-FBE9-351E4897A050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Franchising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28467999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33" grpId="0"/>
      <p:bldP spid="43" grpId="0"/>
      <p:bldP spid="52" grpId="0"/>
      <p:bldP spid="6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2F0E8-12B8-BDED-9763-B0A7CDF67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117B9A07-8762-2140-DDE0-8FBFF28C99A9}"/>
              </a:ext>
            </a:extLst>
          </p:cNvPr>
          <p:cNvSpPr/>
          <p:nvPr/>
        </p:nvSpPr>
        <p:spPr>
          <a:xfrm>
            <a:off x="14018821" y="5146441"/>
            <a:ext cx="4069151" cy="36610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CB3EE83-9E13-51CE-2393-24A8566C95DC}"/>
              </a:ext>
            </a:extLst>
          </p:cNvPr>
          <p:cNvSpPr/>
          <p:nvPr/>
        </p:nvSpPr>
        <p:spPr>
          <a:xfrm>
            <a:off x="9527019" y="5146441"/>
            <a:ext cx="4069151" cy="36610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7A9CD69-FDE4-9C10-4A9E-9FEBCC2BE937}"/>
              </a:ext>
            </a:extLst>
          </p:cNvPr>
          <p:cNvSpPr/>
          <p:nvPr/>
        </p:nvSpPr>
        <p:spPr>
          <a:xfrm>
            <a:off x="4645763" y="3093864"/>
            <a:ext cx="4069151" cy="36610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C67A0453-7B78-39D7-1B51-A1D0882E4C6F}"/>
              </a:ext>
            </a:extLst>
          </p:cNvPr>
          <p:cNvGrpSpPr/>
          <p:nvPr/>
        </p:nvGrpSpPr>
        <p:grpSpPr>
          <a:xfrm>
            <a:off x="15447538" y="1109559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EF278BA-39F0-EBDA-AD19-E1ED138C8FA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F4CA8D84-AE74-5C76-908B-333F2FB73CD0}"/>
              </a:ext>
            </a:extLst>
          </p:cNvPr>
          <p:cNvGrpSpPr/>
          <p:nvPr/>
        </p:nvGrpSpPr>
        <p:grpSpPr>
          <a:xfrm>
            <a:off x="13577782" y="1109559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028913E-3EE1-2621-3FFD-31A2486AB6B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96B61419-53BF-76F8-F8EE-EF02C8987D39}"/>
              </a:ext>
            </a:extLst>
          </p:cNvPr>
          <p:cNvSpPr txBox="1"/>
          <p:nvPr/>
        </p:nvSpPr>
        <p:spPr>
          <a:xfrm>
            <a:off x="841035" y="781842"/>
            <a:ext cx="1167860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-150" normalizeH="0" baseline="0" noProof="0">
                <a:ln>
                  <a:noFill/>
                </a:ln>
                <a:solidFill>
                  <a:srgbClr val="BDFF7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Types of Franchising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DDD6445D-7015-9E81-2012-2D68E94DE2B1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CD86B2D-F4C2-0615-92EA-202AB8F9AF2A}"/>
              </a:ext>
            </a:extLst>
          </p:cNvPr>
          <p:cNvSpPr/>
          <p:nvPr/>
        </p:nvSpPr>
        <p:spPr>
          <a:xfrm>
            <a:off x="195157" y="3093864"/>
            <a:ext cx="4069151" cy="36610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 sz="15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E07F095-0133-4153-4962-7DBC48C1BE05}"/>
              </a:ext>
            </a:extLst>
          </p:cNvPr>
          <p:cNvSpPr/>
          <p:nvPr/>
        </p:nvSpPr>
        <p:spPr>
          <a:xfrm>
            <a:off x="954543" y="4275295"/>
            <a:ext cx="2550378" cy="927286"/>
          </a:xfrm>
          <a:prstGeom prst="ellipse">
            <a:avLst/>
          </a:prstGeom>
          <a:solidFill>
            <a:srgbClr val="F8BF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Franchisor</a:t>
            </a:r>
            <a:endParaRPr lang="en-DE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3287450-536B-3786-9BD4-EC0B39780EF9}"/>
              </a:ext>
            </a:extLst>
          </p:cNvPr>
          <p:cNvSpPr/>
          <p:nvPr/>
        </p:nvSpPr>
        <p:spPr>
          <a:xfrm>
            <a:off x="5259571" y="3929978"/>
            <a:ext cx="1811761" cy="808960"/>
          </a:xfrm>
          <a:prstGeom prst="ellipse">
            <a:avLst/>
          </a:prstGeom>
          <a:solidFill>
            <a:srgbClr val="D3C8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</a:t>
            </a:r>
            <a:endParaRPr lang="en-DE" sz="15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C8F88FD-1E3A-165D-F1EF-A11CC4ADAC49}"/>
              </a:ext>
            </a:extLst>
          </p:cNvPr>
          <p:cNvCxnSpPr>
            <a:cxnSpLocks/>
            <a:stCxn id="20" idx="7"/>
            <a:endCxn id="21" idx="2"/>
          </p:cNvCxnSpPr>
          <p:nvPr/>
        </p:nvCxnSpPr>
        <p:spPr>
          <a:xfrm flipV="1">
            <a:off x="3131427" y="4334458"/>
            <a:ext cx="2128144" cy="7663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18298CC-CAAE-FE75-9D49-BBCAA041C4AE}"/>
              </a:ext>
            </a:extLst>
          </p:cNvPr>
          <p:cNvCxnSpPr>
            <a:cxnSpLocks/>
            <a:stCxn id="20" idx="6"/>
            <a:endCxn id="33" idx="2"/>
          </p:cNvCxnSpPr>
          <p:nvPr/>
        </p:nvCxnSpPr>
        <p:spPr>
          <a:xfrm>
            <a:off x="3504921" y="4738938"/>
            <a:ext cx="3348193" cy="13941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39ADCFD-8AD1-D98A-3E6D-DB0338BE4059}"/>
              </a:ext>
            </a:extLst>
          </p:cNvPr>
          <p:cNvCxnSpPr>
            <a:cxnSpLocks/>
            <a:stCxn id="20" idx="5"/>
            <a:endCxn id="34" idx="2"/>
          </p:cNvCxnSpPr>
          <p:nvPr/>
        </p:nvCxnSpPr>
        <p:spPr>
          <a:xfrm>
            <a:off x="3131427" y="5066783"/>
            <a:ext cx="2229205" cy="425970"/>
          </a:xfrm>
          <a:prstGeom prst="straightConnector1">
            <a:avLst/>
          </a:prstGeom>
          <a:ln w="28575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75" name="Oval 3074">
            <a:extLst>
              <a:ext uri="{FF2B5EF4-FFF2-40B4-BE49-F238E27FC236}">
                <a16:creationId xmlns:a16="http://schemas.microsoft.com/office/drawing/2014/main" id="{F4B50875-6C00-C315-C54F-1C6FE7FAE1B3}"/>
              </a:ext>
            </a:extLst>
          </p:cNvPr>
          <p:cNvSpPr/>
          <p:nvPr/>
        </p:nvSpPr>
        <p:spPr>
          <a:xfrm>
            <a:off x="10286405" y="6287566"/>
            <a:ext cx="2550378" cy="927286"/>
          </a:xfrm>
          <a:prstGeom prst="ellipse">
            <a:avLst/>
          </a:prstGeom>
          <a:solidFill>
            <a:srgbClr val="F8BFC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Franchisor</a:t>
            </a:r>
            <a:endParaRPr lang="en-DE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76" name="Oval 3075">
            <a:extLst>
              <a:ext uri="{FF2B5EF4-FFF2-40B4-BE49-F238E27FC236}">
                <a16:creationId xmlns:a16="http://schemas.microsoft.com/office/drawing/2014/main" id="{D870DD78-622D-4379-E217-67E37901D93B}"/>
              </a:ext>
            </a:extLst>
          </p:cNvPr>
          <p:cNvSpPr/>
          <p:nvPr/>
        </p:nvSpPr>
        <p:spPr>
          <a:xfrm>
            <a:off x="14774358" y="5918991"/>
            <a:ext cx="2702511" cy="1226145"/>
          </a:xfrm>
          <a:prstGeom prst="ellipse">
            <a:avLst/>
          </a:prstGeom>
          <a:solidFill>
            <a:srgbClr val="D3C8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Master </a:t>
            </a:r>
            <a:r>
              <a:rPr lang="de-DE" sz="15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</a:t>
            </a:r>
            <a:r>
              <a:rPr lang="de-DE" sz="15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(sub-</a:t>
            </a:r>
            <a:r>
              <a:rPr lang="de-DE" sz="15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franchisor</a:t>
            </a:r>
            <a:r>
              <a:rPr lang="de-DE" sz="15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  <a:endParaRPr lang="en-DE" sz="15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3080" name="Straight Arrow Connector 3079">
            <a:extLst>
              <a:ext uri="{FF2B5EF4-FFF2-40B4-BE49-F238E27FC236}">
                <a16:creationId xmlns:a16="http://schemas.microsoft.com/office/drawing/2014/main" id="{206997DF-F2B0-0D59-62C8-59B0413858E7}"/>
              </a:ext>
            </a:extLst>
          </p:cNvPr>
          <p:cNvCxnSpPr>
            <a:cxnSpLocks/>
            <a:stCxn id="3075" idx="6"/>
            <a:endCxn id="3076" idx="2"/>
          </p:cNvCxnSpPr>
          <p:nvPr/>
        </p:nvCxnSpPr>
        <p:spPr>
          <a:xfrm flipV="1">
            <a:off x="12836783" y="6532064"/>
            <a:ext cx="1937575" cy="219145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83" name="TextBox 3082">
            <a:extLst>
              <a:ext uri="{FF2B5EF4-FFF2-40B4-BE49-F238E27FC236}">
                <a16:creationId xmlns:a16="http://schemas.microsoft.com/office/drawing/2014/main" id="{B43CAB9A-1C5E-1B0B-FE9C-0ECB2E6FEA1B}"/>
              </a:ext>
            </a:extLst>
          </p:cNvPr>
          <p:cNvSpPr txBox="1"/>
          <p:nvPr/>
        </p:nvSpPr>
        <p:spPr>
          <a:xfrm>
            <a:off x="1218875" y="3492000"/>
            <a:ext cx="20217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latin typeface="Poppins" panose="00000500000000000000" pitchFamily="2" charset="0"/>
                <a:cs typeface="Poppins" panose="00000500000000000000" pitchFamily="2" charset="0"/>
              </a:rPr>
              <a:t>Home </a:t>
            </a:r>
            <a:r>
              <a:rPr lang="de-DE" b="1" err="1">
                <a:latin typeface="Poppins" panose="00000500000000000000" pitchFamily="2" charset="0"/>
                <a:cs typeface="Poppins" panose="00000500000000000000" pitchFamily="2" charset="0"/>
              </a:rPr>
              <a:t>country</a:t>
            </a:r>
            <a:endParaRPr lang="en-DE" b="1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84" name="TextBox 3083">
            <a:extLst>
              <a:ext uri="{FF2B5EF4-FFF2-40B4-BE49-F238E27FC236}">
                <a16:creationId xmlns:a16="http://schemas.microsoft.com/office/drawing/2014/main" id="{63E81DAE-6901-252A-3018-2BC7DCAF5DC2}"/>
              </a:ext>
            </a:extLst>
          </p:cNvPr>
          <p:cNvSpPr txBox="1"/>
          <p:nvPr/>
        </p:nvSpPr>
        <p:spPr>
          <a:xfrm>
            <a:off x="5947234" y="3490085"/>
            <a:ext cx="18117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>
                <a:latin typeface="Poppins" panose="00000500000000000000" pitchFamily="2" charset="0"/>
                <a:cs typeface="Poppins" panose="00000500000000000000" pitchFamily="2" charset="0"/>
              </a:rPr>
              <a:t>Host </a:t>
            </a:r>
            <a:r>
              <a:rPr lang="de-DE" b="1" err="1">
                <a:latin typeface="Poppins" panose="00000500000000000000" pitchFamily="2" charset="0"/>
                <a:cs typeface="Poppins" panose="00000500000000000000" pitchFamily="2" charset="0"/>
              </a:rPr>
              <a:t>country</a:t>
            </a:r>
            <a:endParaRPr lang="en-DE" b="1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85" name="TextBox 3084">
            <a:extLst>
              <a:ext uri="{FF2B5EF4-FFF2-40B4-BE49-F238E27FC236}">
                <a16:creationId xmlns:a16="http://schemas.microsoft.com/office/drawing/2014/main" id="{ED1CB697-A7E2-121B-7FBC-CEFD0792A778}"/>
              </a:ext>
            </a:extLst>
          </p:cNvPr>
          <p:cNvSpPr txBox="1"/>
          <p:nvPr/>
        </p:nvSpPr>
        <p:spPr>
          <a:xfrm>
            <a:off x="10533961" y="5500800"/>
            <a:ext cx="2055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>
                <a:latin typeface="Poppins" panose="00000500000000000000" pitchFamily="2" charset="0"/>
                <a:cs typeface="Poppins" panose="00000500000000000000" pitchFamily="2" charset="0"/>
              </a:rPr>
              <a:t>Home </a:t>
            </a:r>
            <a:r>
              <a:rPr lang="de-DE" sz="2000" b="1" err="1">
                <a:latin typeface="Poppins" panose="00000500000000000000" pitchFamily="2" charset="0"/>
                <a:cs typeface="Poppins" panose="00000500000000000000" pitchFamily="2" charset="0"/>
              </a:rPr>
              <a:t>country</a:t>
            </a:r>
            <a:endParaRPr lang="en-DE" sz="2000" b="1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3097" name="Straight Arrow Connector 3096">
            <a:extLst>
              <a:ext uri="{FF2B5EF4-FFF2-40B4-BE49-F238E27FC236}">
                <a16:creationId xmlns:a16="http://schemas.microsoft.com/office/drawing/2014/main" id="{ABDDD785-4E96-D999-1E55-0B712D5AF3A1}"/>
              </a:ext>
            </a:extLst>
          </p:cNvPr>
          <p:cNvCxnSpPr>
            <a:cxnSpLocks/>
          </p:cNvCxnSpPr>
          <p:nvPr/>
        </p:nvCxnSpPr>
        <p:spPr>
          <a:xfrm flipH="1">
            <a:off x="14981867" y="6963818"/>
            <a:ext cx="262548" cy="364459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99" name="Straight Arrow Connector 3098">
            <a:extLst>
              <a:ext uri="{FF2B5EF4-FFF2-40B4-BE49-F238E27FC236}">
                <a16:creationId xmlns:a16="http://schemas.microsoft.com/office/drawing/2014/main" id="{6FB88EE1-8457-1B66-E07C-097906D77FE3}"/>
              </a:ext>
            </a:extLst>
          </p:cNvPr>
          <p:cNvCxnSpPr>
            <a:cxnSpLocks/>
          </p:cNvCxnSpPr>
          <p:nvPr/>
        </p:nvCxnSpPr>
        <p:spPr>
          <a:xfrm>
            <a:off x="16040517" y="7154000"/>
            <a:ext cx="33654" cy="102263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03" name="TextBox 3102">
            <a:extLst>
              <a:ext uri="{FF2B5EF4-FFF2-40B4-BE49-F238E27FC236}">
                <a16:creationId xmlns:a16="http://schemas.microsoft.com/office/drawing/2014/main" id="{113F2234-A216-C8C2-1EEF-11773BE2DF64}"/>
              </a:ext>
            </a:extLst>
          </p:cNvPr>
          <p:cNvSpPr txBox="1"/>
          <p:nvPr/>
        </p:nvSpPr>
        <p:spPr>
          <a:xfrm>
            <a:off x="15170976" y="5500800"/>
            <a:ext cx="20316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>
                <a:latin typeface="Poppins" panose="00000500000000000000" pitchFamily="2" charset="0"/>
                <a:cs typeface="Poppins" panose="00000500000000000000" pitchFamily="2" charset="0"/>
              </a:rPr>
              <a:t>Host </a:t>
            </a:r>
            <a:r>
              <a:rPr lang="de-DE" sz="2000" b="1" err="1">
                <a:latin typeface="Poppins" panose="00000500000000000000" pitchFamily="2" charset="0"/>
                <a:cs typeface="Poppins" panose="00000500000000000000" pitchFamily="2" charset="0"/>
              </a:rPr>
              <a:t>country</a:t>
            </a:r>
            <a:endParaRPr lang="en-DE" sz="2000" b="1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04" name="TextBox 7">
            <a:extLst>
              <a:ext uri="{FF2B5EF4-FFF2-40B4-BE49-F238E27FC236}">
                <a16:creationId xmlns:a16="http://schemas.microsoft.com/office/drawing/2014/main" id="{140E42A8-F826-25DB-0462-6F704F74EC2A}"/>
              </a:ext>
            </a:extLst>
          </p:cNvPr>
          <p:cNvSpPr txBox="1"/>
          <p:nvPr/>
        </p:nvSpPr>
        <p:spPr>
          <a:xfrm>
            <a:off x="2613286" y="2365905"/>
            <a:ext cx="5292570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-15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Direct Franchising</a:t>
            </a:r>
          </a:p>
        </p:txBody>
      </p:sp>
      <p:sp>
        <p:nvSpPr>
          <p:cNvPr id="3105" name="TextBox 7">
            <a:extLst>
              <a:ext uri="{FF2B5EF4-FFF2-40B4-BE49-F238E27FC236}">
                <a16:creationId xmlns:a16="http://schemas.microsoft.com/office/drawing/2014/main" id="{B9C71B84-28FF-C34A-66B8-EFA06D95E397}"/>
              </a:ext>
            </a:extLst>
          </p:cNvPr>
          <p:cNvSpPr txBox="1"/>
          <p:nvPr/>
        </p:nvSpPr>
        <p:spPr>
          <a:xfrm>
            <a:off x="11877672" y="4461939"/>
            <a:ext cx="5153402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-150" normalizeH="0" baseline="0" noProof="0">
                <a:ln>
                  <a:noFill/>
                </a:ln>
                <a:solidFill>
                  <a:srgbClr val="BDFF7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Indirect Franchising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AFC8D94-FC9B-50D3-E4D4-459DB09052FF}"/>
              </a:ext>
            </a:extLst>
          </p:cNvPr>
          <p:cNvSpPr/>
          <p:nvPr/>
        </p:nvSpPr>
        <p:spPr>
          <a:xfrm>
            <a:off x="6853114" y="4473873"/>
            <a:ext cx="1811761" cy="808960"/>
          </a:xfrm>
          <a:prstGeom prst="ellipse">
            <a:avLst/>
          </a:prstGeom>
          <a:solidFill>
            <a:srgbClr val="D3C8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</a:t>
            </a:r>
            <a:endParaRPr lang="en-DE" sz="15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9763DB2-5B4D-4165-C916-19DFF661B99E}"/>
              </a:ext>
            </a:extLst>
          </p:cNvPr>
          <p:cNvSpPr/>
          <p:nvPr/>
        </p:nvSpPr>
        <p:spPr>
          <a:xfrm>
            <a:off x="5360632" y="5088273"/>
            <a:ext cx="1811761" cy="808960"/>
          </a:xfrm>
          <a:prstGeom prst="ellipse">
            <a:avLst/>
          </a:prstGeom>
          <a:solidFill>
            <a:srgbClr val="D3C8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5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</a:t>
            </a:r>
            <a:endParaRPr lang="en-DE" sz="15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FBEA3787-F192-35F5-40E1-E1BBB97D40F1}"/>
              </a:ext>
            </a:extLst>
          </p:cNvPr>
          <p:cNvSpPr/>
          <p:nvPr/>
        </p:nvSpPr>
        <p:spPr>
          <a:xfrm>
            <a:off x="15328787" y="8167774"/>
            <a:ext cx="1593652" cy="509250"/>
          </a:xfrm>
          <a:prstGeom prst="ellipse">
            <a:avLst/>
          </a:prstGeom>
          <a:solidFill>
            <a:srgbClr val="D3C8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</a:t>
            </a:r>
            <a:endParaRPr lang="en-DE" sz="13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07F07CAA-BC66-ECB4-5582-432B3FF3CFF0}"/>
              </a:ext>
            </a:extLst>
          </p:cNvPr>
          <p:cNvSpPr/>
          <p:nvPr/>
        </p:nvSpPr>
        <p:spPr>
          <a:xfrm>
            <a:off x="14209255" y="7328277"/>
            <a:ext cx="1593652" cy="509250"/>
          </a:xfrm>
          <a:prstGeom prst="ellipse">
            <a:avLst/>
          </a:prstGeom>
          <a:solidFill>
            <a:srgbClr val="D3C8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</a:t>
            </a:r>
            <a:endParaRPr lang="en-DE" sz="13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16A2C2F-2D19-A292-CE6F-A03A878A1AC4}"/>
              </a:ext>
            </a:extLst>
          </p:cNvPr>
          <p:cNvSpPr/>
          <p:nvPr/>
        </p:nvSpPr>
        <p:spPr>
          <a:xfrm>
            <a:off x="16266856" y="7414537"/>
            <a:ext cx="1593652" cy="509250"/>
          </a:xfrm>
          <a:prstGeom prst="ellipse">
            <a:avLst/>
          </a:prstGeom>
          <a:solidFill>
            <a:srgbClr val="D3C8E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err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Franchisee</a:t>
            </a:r>
            <a:endParaRPr lang="en-DE" sz="13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3087" name="Straight Arrow Connector 3086">
            <a:extLst>
              <a:ext uri="{FF2B5EF4-FFF2-40B4-BE49-F238E27FC236}">
                <a16:creationId xmlns:a16="http://schemas.microsoft.com/office/drawing/2014/main" id="{041D05DE-FDEF-5603-8FE7-7BCDFFA417E8}"/>
              </a:ext>
            </a:extLst>
          </p:cNvPr>
          <p:cNvCxnSpPr>
            <a:cxnSpLocks/>
          </p:cNvCxnSpPr>
          <p:nvPr/>
        </p:nvCxnSpPr>
        <p:spPr>
          <a:xfrm>
            <a:off x="16860322" y="7024472"/>
            <a:ext cx="190856" cy="384428"/>
          </a:xfrm>
          <a:prstGeom prst="straightConnector1">
            <a:avLst/>
          </a:prstGeom>
          <a:ln w="38100"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TextBox 14">
            <a:extLst>
              <a:ext uri="{FF2B5EF4-FFF2-40B4-BE49-F238E27FC236}">
                <a16:creationId xmlns:a16="http://schemas.microsoft.com/office/drawing/2014/main" id="{CA87060D-9F9F-56BC-CC2C-5EF3C55634CE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E8F47B03-C700-F451-39A5-BD5638B0ED1E}"/>
              </a:ext>
            </a:extLst>
          </p:cNvPr>
          <p:cNvSpPr txBox="1"/>
          <p:nvPr/>
        </p:nvSpPr>
        <p:spPr>
          <a:xfrm>
            <a:off x="16032080" y="9021600"/>
            <a:ext cx="1242108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Geetanjali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ADA34FAB-A1A9-87C4-7630-8F38BBB3F03F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Franchising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8828630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6" grpId="0" animBg="1"/>
      <p:bldP spid="17" grpId="0" animBg="1"/>
      <p:bldP spid="20" grpId="0" animBg="1"/>
      <p:bldP spid="21" grpId="0" animBg="1"/>
      <p:bldP spid="3075" grpId="0" animBg="1"/>
      <p:bldP spid="3076" grpId="0" animBg="1"/>
      <p:bldP spid="3083" grpId="0"/>
      <p:bldP spid="3084" grpId="0"/>
      <p:bldP spid="3085" grpId="0"/>
      <p:bldP spid="3103" grpId="0"/>
      <p:bldP spid="3104" grpId="0"/>
      <p:bldP spid="3105" grpId="0"/>
      <p:bldP spid="33" grpId="0" animBg="1"/>
      <p:bldP spid="34" grpId="0" animBg="1"/>
      <p:bldP spid="60" grpId="0" animBg="1"/>
      <p:bldP spid="61" grpId="0" animBg="1"/>
      <p:bldP spid="6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3BFCB7-4BD7-B29B-F892-06E340AAA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7F70E35-A6B3-833C-5154-C981F98C75F7}"/>
              </a:ext>
            </a:extLst>
          </p:cNvPr>
          <p:cNvGrpSpPr/>
          <p:nvPr/>
        </p:nvGrpSpPr>
        <p:grpSpPr>
          <a:xfrm>
            <a:off x="15823916" y="616755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E0B078F-8195-923B-70EF-9549B043267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44EE6C5A-7CC2-9DB6-6D2D-8FAB3909359B}"/>
              </a:ext>
            </a:extLst>
          </p:cNvPr>
          <p:cNvGrpSpPr/>
          <p:nvPr/>
        </p:nvGrpSpPr>
        <p:grpSpPr>
          <a:xfrm>
            <a:off x="14732590" y="616755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03AD51C-7B9B-252D-A560-3B3409307C6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4796E621-95DE-C04B-3F3B-EC695DFBC4C1}"/>
              </a:ext>
            </a:extLst>
          </p:cNvPr>
          <p:cNvSpPr txBox="1"/>
          <p:nvPr/>
        </p:nvSpPr>
        <p:spPr>
          <a:xfrm>
            <a:off x="1013813" y="766524"/>
            <a:ext cx="1167860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-150" normalizeH="0" baseline="0" noProof="0">
                <a:ln>
                  <a:noFill/>
                </a:ln>
                <a:solidFill>
                  <a:srgbClr val="BDFF7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Franchising Examples</a:t>
            </a:r>
            <a:endParaRPr kumimoji="0" lang="en-US" sz="4800" b="0" i="0" u="none" strike="noStrike" kern="1200" cap="none" spc="-150" normalizeH="0" baseline="0" noProof="0">
              <a:ln>
                <a:noFill/>
              </a:ln>
              <a:solidFill>
                <a:srgbClr val="BDFF72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5B7E8BFB-C62D-4936-5EC3-8319CA199447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0" name="Picture 9" descr="A building with a sign on it&#10;&#10;AI-generated content may be incorrect.">
            <a:extLst>
              <a:ext uri="{FF2B5EF4-FFF2-40B4-BE49-F238E27FC236}">
                <a16:creationId xmlns:a16="http://schemas.microsoft.com/office/drawing/2014/main" id="{AB9A8373-81A1-76F5-1728-13A859523D8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13" y="5199384"/>
            <a:ext cx="6442347" cy="3624612"/>
          </a:xfrm>
          <a:prstGeom prst="rect">
            <a:avLst/>
          </a:prstGeom>
        </p:spPr>
      </p:pic>
      <p:sp>
        <p:nvSpPr>
          <p:cNvPr id="16" name="TextBox 7">
            <a:extLst>
              <a:ext uri="{FF2B5EF4-FFF2-40B4-BE49-F238E27FC236}">
                <a16:creationId xmlns:a16="http://schemas.microsoft.com/office/drawing/2014/main" id="{40090FE5-9FA1-42A5-934F-84781289AD84}"/>
              </a:ext>
            </a:extLst>
          </p:cNvPr>
          <p:cNvSpPr txBox="1"/>
          <p:nvPr/>
        </p:nvSpPr>
        <p:spPr>
          <a:xfrm>
            <a:off x="1729334" y="2217600"/>
            <a:ext cx="5011303" cy="2634054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marL="0" lvl="1">
              <a:lnSpc>
                <a:spcPct val="150000"/>
              </a:lnSpc>
              <a:defRPr/>
            </a:pPr>
            <a:r>
              <a:rPr lang="en-US" sz="3600" b="1" i="0" kern="120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MCDONALD’S</a:t>
            </a: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Fast Food Restaurant</a:t>
            </a: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i="0" kern="1200">
                <a:solidFill>
                  <a:schemeClr val="bg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38,000 franchises in 100+ countries</a:t>
            </a: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Founded in 1955</a:t>
            </a:r>
          </a:p>
          <a:p>
            <a:pPr marL="342900" lvl="1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 i="0" kern="1200">
                <a:solidFill>
                  <a:schemeClr val="bg1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Franchising started in 1955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94A681EF-4A51-A491-5673-5382EA70405E}"/>
              </a:ext>
            </a:extLst>
          </p:cNvPr>
          <p:cNvSpPr txBox="1"/>
          <p:nvPr/>
        </p:nvSpPr>
        <p:spPr>
          <a:xfrm>
            <a:off x="12227904" y="2217658"/>
            <a:ext cx="5009372" cy="26340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l">
              <a:lnSpc>
                <a:spcPct val="150000"/>
              </a:lnSpc>
              <a:defRPr/>
            </a:pPr>
            <a:r>
              <a:rPr lang="en-US" sz="3600" b="1" i="0" kern="1200">
                <a:solidFill>
                  <a:srgbClr val="BDFF72"/>
                </a:solidFill>
                <a:effectLst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SUBWAY</a:t>
            </a:r>
          </a:p>
          <a:p>
            <a:pPr marL="342900" lvl="1" indent="-342900" algn="l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Fast Food Restaurant</a:t>
            </a:r>
          </a:p>
          <a:p>
            <a:pPr marL="342900" lvl="1" indent="-342900" algn="l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37,000 franchises in 100+ countries </a:t>
            </a:r>
          </a:p>
          <a:p>
            <a:pPr marL="342900" lvl="1" indent="-342900" algn="l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Founded in 1965</a:t>
            </a:r>
          </a:p>
          <a:p>
            <a:pPr marL="342900" lvl="1" indent="-342900" algn="l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r>
              <a:rPr 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Franchising started in 1974</a:t>
            </a:r>
          </a:p>
        </p:txBody>
      </p:sp>
      <p:pic>
        <p:nvPicPr>
          <p:cNvPr id="8" name="Picture 7" descr="A sign on a building&#10;&#10;AI-generated content may be incorrect.">
            <a:extLst>
              <a:ext uri="{FF2B5EF4-FFF2-40B4-BE49-F238E27FC236}">
                <a16:creationId xmlns:a16="http://schemas.microsoft.com/office/drawing/2014/main" id="{3A75FD47-C1D0-964C-A61B-0728D0DBC4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37" b="4601"/>
          <a:stretch/>
        </p:blipFill>
        <p:spPr>
          <a:xfrm>
            <a:off x="11829502" y="5062079"/>
            <a:ext cx="5087219" cy="3761941"/>
          </a:xfrm>
          <a:prstGeom prst="rect">
            <a:avLst/>
          </a:prstGeom>
        </p:spPr>
      </p:pic>
      <p:pic>
        <p:nvPicPr>
          <p:cNvPr id="9" name="Picture 8" descr="A blue and white text&#10;&#10;AI-generated content may be incorrect.">
            <a:extLst>
              <a:ext uri="{FF2B5EF4-FFF2-40B4-BE49-F238E27FC236}">
                <a16:creationId xmlns:a16="http://schemas.microsoft.com/office/drawing/2014/main" id="{B4B94F31-6C08-06CE-8B36-278D0A557D87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613" y="1847244"/>
            <a:ext cx="5715000" cy="1905000"/>
          </a:xfrm>
          <a:prstGeom prst="rect">
            <a:avLst/>
          </a:prstGeom>
        </p:spPr>
      </p:pic>
      <p:sp>
        <p:nvSpPr>
          <p:cNvPr id="12" name="TextBox 14">
            <a:extLst>
              <a:ext uri="{FF2B5EF4-FFF2-40B4-BE49-F238E27FC236}">
                <a16:creationId xmlns:a16="http://schemas.microsoft.com/office/drawing/2014/main" id="{059739E1-1FDB-CC67-699D-AE6399F9B67F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8C7FEDBB-7E8F-10BB-9F93-C0DA5F1EFD50}"/>
              </a:ext>
            </a:extLst>
          </p:cNvPr>
          <p:cNvSpPr txBox="1"/>
          <p:nvPr/>
        </p:nvSpPr>
        <p:spPr>
          <a:xfrm>
            <a:off x="16032080" y="9021600"/>
            <a:ext cx="1242108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Geetanjali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C8C527-532D-341E-1CAD-9A11D33E5254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Franchising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7760046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9F7F07-B51E-3FCA-AEC3-01A9BA146D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11E8810-638A-EA5D-D1B1-AD5847ED96B1}"/>
              </a:ext>
            </a:extLst>
          </p:cNvPr>
          <p:cNvGrpSpPr/>
          <p:nvPr/>
        </p:nvGrpSpPr>
        <p:grpSpPr>
          <a:xfrm>
            <a:off x="15447538" y="1109559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7DF32F6-C65E-50B9-FCAF-01A95E9BE750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5468BD43-CD49-4F11-0ED4-F48E22F83680}"/>
              </a:ext>
            </a:extLst>
          </p:cNvPr>
          <p:cNvGrpSpPr/>
          <p:nvPr/>
        </p:nvGrpSpPr>
        <p:grpSpPr>
          <a:xfrm>
            <a:off x="13577782" y="1109559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2502CB2-55A8-94A8-3BA1-5564F30C343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89E2ACF8-B5F8-F92D-9393-55D6471FBB2C}"/>
              </a:ext>
            </a:extLst>
          </p:cNvPr>
          <p:cNvSpPr txBox="1"/>
          <p:nvPr/>
        </p:nvSpPr>
        <p:spPr>
          <a:xfrm>
            <a:off x="682509" y="779776"/>
            <a:ext cx="11678605" cy="923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-150" normalizeH="0" baseline="0" noProof="0">
                <a:ln>
                  <a:noFill/>
                </a:ln>
                <a:solidFill>
                  <a:srgbClr val="BDFF72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Advantages &amp; Disadvantages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638E6F37-BB92-8C9E-E5A6-6A065E5C1895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8" name="Table 6">
            <a:extLst>
              <a:ext uri="{FF2B5EF4-FFF2-40B4-BE49-F238E27FC236}">
                <a16:creationId xmlns:a16="http://schemas.microsoft.com/office/drawing/2014/main" id="{C7FE8F34-8615-8018-B280-6E7E0DC308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287964"/>
              </p:ext>
            </p:extLst>
          </p:nvPr>
        </p:nvGraphicFramePr>
        <p:xfrm>
          <a:off x="9570351" y="2904838"/>
          <a:ext cx="8287656" cy="5122902"/>
        </p:xfrm>
        <a:graphic>
          <a:graphicData uri="http://schemas.openxmlformats.org/drawingml/2006/table">
            <a:tbl>
              <a:tblPr/>
              <a:tblGrid>
                <a:gridCol w="82876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512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50" b="1">
                          <a:solidFill>
                            <a:srgbClr val="BDFF72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DISADVANTAGES</a:t>
                      </a:r>
                      <a:endParaRPr lang="en-US" sz="2150">
                        <a:solidFill>
                          <a:srgbClr val="BDFF72"/>
                        </a:solidFill>
                      </a:endParaRPr>
                    </a:p>
                  </a:txBody>
                  <a:tcPr marL="57150" marR="57150" marT="57150" marB="571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7774">
                <a:tc>
                  <a:txBody>
                    <a:bodyPr/>
                    <a:lstStyle/>
                    <a:p>
                      <a:pPr marL="215900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rgbClr val="012B1B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 Limited market opportunities &amp; profits</a:t>
                      </a:r>
                    </a:p>
                    <a:p>
                      <a:pPr marL="0" lvl="1" algn="l" defTabSz="914400" rtl="0" eaLnBrk="1" latinLnBrk="0" hangingPunct="1">
                        <a:lnSpc>
                          <a:spcPct val="200000"/>
                        </a:lnSpc>
                        <a:tabLst>
                          <a:tab pos="72000" algn="l"/>
                        </a:tabLst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   Earnings depend on franchisee &amp; local market conditions                </a:t>
                      </a:r>
                    </a:p>
                    <a:p>
                      <a:pPr marL="215900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❌ Possibility of creating future competitors</a:t>
                      </a:r>
                    </a:p>
                    <a:p>
                      <a:pPr marL="215900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        Trained franchisees may later start competing businesses </a:t>
                      </a:r>
                    </a:p>
                    <a:p>
                      <a:pPr marL="215900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❌ Reduced flexibility &amp; operational complexity </a:t>
                      </a:r>
                      <a:b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</a:b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Standardization may limit innovation &amp; slow adaptation</a:t>
                      </a:r>
                    </a:p>
                  </a:txBody>
                  <a:tcPr marL="57150" marR="57150" marT="57150" marB="5715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Box 14">
            <a:extLst>
              <a:ext uri="{FF2B5EF4-FFF2-40B4-BE49-F238E27FC236}">
                <a16:creationId xmlns:a16="http://schemas.microsoft.com/office/drawing/2014/main" id="{D9E39F56-648E-C156-501D-C843F90570C7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CB51CCE1-F440-5B88-0FAD-2EE1F4AECF19}"/>
              </a:ext>
            </a:extLst>
          </p:cNvPr>
          <p:cNvSpPr txBox="1"/>
          <p:nvPr/>
        </p:nvSpPr>
        <p:spPr>
          <a:xfrm>
            <a:off x="16032080" y="9021600"/>
            <a:ext cx="1242108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Geetanjali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61E65D30-8089-CC57-824F-5C14483DA7B7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Franchising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5BA028D-7D3E-2FE4-ADAE-A86F350A0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3680848"/>
              </p:ext>
            </p:extLst>
          </p:nvPr>
        </p:nvGraphicFramePr>
        <p:xfrm>
          <a:off x="191934" y="2904838"/>
          <a:ext cx="9378417" cy="5694948"/>
        </p:xfrm>
        <a:graphic>
          <a:graphicData uri="http://schemas.openxmlformats.org/drawingml/2006/table">
            <a:tbl>
              <a:tblPr/>
              <a:tblGrid>
                <a:gridCol w="93784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85128">
                <a:tc>
                  <a:txBody>
                    <a:bodyPr/>
                    <a:lstStyle/>
                    <a:p>
                      <a:pPr algn="ctr">
                        <a:lnSpc>
                          <a:spcPts val="3079"/>
                        </a:lnSpc>
                        <a:defRPr/>
                      </a:pPr>
                      <a:r>
                        <a:rPr lang="en-US" sz="2150" b="1">
                          <a:solidFill>
                            <a:srgbClr val="BDFF72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ADVANTAGES</a:t>
                      </a:r>
                      <a:endParaRPr lang="en-US" sz="2150">
                        <a:solidFill>
                          <a:srgbClr val="BDFF72"/>
                        </a:solidFill>
                      </a:endParaRPr>
                    </a:p>
                  </a:txBody>
                  <a:tcPr marL="57150" marR="57150" marT="57150" marB="5715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7774">
                <a:tc>
                  <a:txBody>
                    <a:bodyPr/>
                    <a:lstStyle/>
                    <a:p>
                      <a:pPr marL="179705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rgbClr val="012B1B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✅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Low financial risk</a:t>
                      </a:r>
                    </a:p>
                    <a:p>
                      <a:pPr marL="179705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rgbClr val="012B1B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Investment &amp; operational costs borne by the franchisee      </a:t>
                      </a:r>
                      <a:b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</a:b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✅ 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More control than licensing</a:t>
                      </a:r>
                    </a:p>
                    <a:p>
                      <a:pPr marL="179705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        Franchisor can enforce brand standards &amp; operational procedures</a:t>
                      </a:r>
                      <a:b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</a:b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✅ 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Rapid expansion         </a:t>
                      </a:r>
                    </a:p>
                    <a:p>
                      <a:pPr marL="179705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          </a:t>
                      </a: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Multiple markets can be entered simultaneously</a:t>
                      </a:r>
                    </a:p>
                    <a:p>
                      <a:pPr marL="179705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</a:rPr>
                        <a:t>✅ </a:t>
                      </a:r>
                      <a:r>
                        <a:rPr lang="en-US" sz="2000" b="1" i="0" kern="1200">
                          <a:solidFill>
                            <a:schemeClr val="bg1"/>
                          </a:solidFill>
                          <a:effectLst/>
                          <a:latin typeface="Poppins"/>
                          <a:ea typeface="+mn-ea"/>
                          <a:cs typeface="Poppins"/>
                          <a:sym typeface="Poppins"/>
                        </a:rPr>
                        <a:t>Local Market Knowledge</a:t>
                      </a:r>
                    </a:p>
                    <a:p>
                      <a:pPr marL="179705" lvl="1" algn="l">
                        <a:lnSpc>
                          <a:spcPct val="200000"/>
                        </a:lnSpc>
                        <a:defRPr/>
                      </a:pPr>
                      <a:r>
                        <a:rPr lang="en-US" sz="2000" b="0" i="0" kern="1200"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  <a:sym typeface="Poppins"/>
                        </a:rPr>
                        <a:t>        Helps adapt offerings to local consumer preferences &amp; culture</a:t>
                      </a:r>
                    </a:p>
                  </a:txBody>
                  <a:tcPr marL="57150" marR="57150" marT="57150" marB="57150"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17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08B58-32D0-BB34-B84C-A116E71AA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8CC1D7D-CF89-CAC1-4CE5-6838787C12B6}"/>
              </a:ext>
            </a:extLst>
          </p:cNvPr>
          <p:cNvGrpSpPr/>
          <p:nvPr/>
        </p:nvGrpSpPr>
        <p:grpSpPr>
          <a:xfrm>
            <a:off x="15447538" y="2662317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C649280-673C-DF07-3FF6-062E0667B58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1B2253B-29B6-2F50-B8FD-EDEFA0A43AA0}"/>
              </a:ext>
            </a:extLst>
          </p:cNvPr>
          <p:cNvGrpSpPr/>
          <p:nvPr/>
        </p:nvGrpSpPr>
        <p:grpSpPr>
          <a:xfrm>
            <a:off x="14220317" y="4448798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3A17425-BD5D-BAE7-408B-4F0D05027E1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30B6C96B-EFCF-755C-FAD9-765412133E7B}"/>
              </a:ext>
            </a:extLst>
          </p:cNvPr>
          <p:cNvSpPr txBox="1"/>
          <p:nvPr/>
        </p:nvSpPr>
        <p:spPr>
          <a:xfrm>
            <a:off x="1013812" y="766524"/>
            <a:ext cx="14375731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Balancing Standardization &amp; Flexibility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253E4AD8-8C72-68A8-6C48-C59321E2B516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054" name="Group 2">
            <a:extLst>
              <a:ext uri="{FF2B5EF4-FFF2-40B4-BE49-F238E27FC236}">
                <a16:creationId xmlns:a16="http://schemas.microsoft.com/office/drawing/2014/main" id="{BCAA7EAA-EBAE-2C39-8479-311F194FFFDD}"/>
              </a:ext>
            </a:extLst>
          </p:cNvPr>
          <p:cNvGrpSpPr/>
          <p:nvPr/>
        </p:nvGrpSpPr>
        <p:grpSpPr>
          <a:xfrm>
            <a:off x="15447538" y="6260560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1055" name="Freeform 3">
              <a:extLst>
                <a:ext uri="{FF2B5EF4-FFF2-40B4-BE49-F238E27FC236}">
                  <a16:creationId xmlns:a16="http://schemas.microsoft.com/office/drawing/2014/main" id="{1DBD0E26-76D3-9194-33A7-8220DDAD9F1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57E5449-1B4B-35C6-F41F-78D568E3DB73}"/>
              </a:ext>
            </a:extLst>
          </p:cNvPr>
          <p:cNvGrpSpPr/>
          <p:nvPr/>
        </p:nvGrpSpPr>
        <p:grpSpPr>
          <a:xfrm>
            <a:off x="2007896" y="2606338"/>
            <a:ext cx="3580045" cy="3284316"/>
            <a:chOff x="8972240" y="1718307"/>
            <a:chExt cx="2972179" cy="213642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9281761-41C4-3500-FAB1-F85069A75BD0}"/>
                </a:ext>
              </a:extLst>
            </p:cNvPr>
            <p:cNvSpPr txBox="1"/>
            <p:nvPr/>
          </p:nvSpPr>
          <p:spPr>
            <a:xfrm>
              <a:off x="8972240" y="1718307"/>
              <a:ext cx="153365" cy="300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2D94AA3-9A29-A55C-469A-B2DFFFC6765D}"/>
                </a:ext>
              </a:extLst>
            </p:cNvPr>
            <p:cNvSpPr txBox="1"/>
            <p:nvPr/>
          </p:nvSpPr>
          <p:spPr>
            <a:xfrm>
              <a:off x="8977581" y="3614483"/>
              <a:ext cx="2966838" cy="240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4D9F127-5CC6-D6B9-44A8-BD8E15847F14}"/>
              </a:ext>
            </a:extLst>
          </p:cNvPr>
          <p:cNvSpPr txBox="1"/>
          <p:nvPr/>
        </p:nvSpPr>
        <p:spPr>
          <a:xfrm>
            <a:off x="1260000" y="2160000"/>
            <a:ext cx="5578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Consistent brand identity (logos)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3C2F70-2A66-CA0B-CA3F-4B63CFB4B6B6}"/>
              </a:ext>
            </a:extLst>
          </p:cNvPr>
          <p:cNvSpPr txBox="1"/>
          <p:nvPr/>
        </p:nvSpPr>
        <p:spPr>
          <a:xfrm>
            <a:off x="1260000" y="3060000"/>
            <a:ext cx="6677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Unified customer experience across locations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C09D14-5A5C-FC9F-D781-3A87276981E9}"/>
              </a:ext>
            </a:extLst>
          </p:cNvPr>
          <p:cNvSpPr txBox="1"/>
          <p:nvPr/>
        </p:nvSpPr>
        <p:spPr>
          <a:xfrm>
            <a:off x="1260000" y="4860000"/>
            <a:ext cx="6677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Centralized training &amp; onboarding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F2B1233-0778-DFC3-E18F-311B34E2F42C}"/>
              </a:ext>
            </a:extLst>
          </p:cNvPr>
          <p:cNvSpPr txBox="1"/>
          <p:nvPr/>
        </p:nvSpPr>
        <p:spPr>
          <a:xfrm>
            <a:off x="1260000" y="3960000"/>
            <a:ext cx="6677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 best practices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0608B7F-2FB0-7558-FC95-B1BD8F79E247}"/>
              </a:ext>
            </a:extLst>
          </p:cNvPr>
          <p:cNvSpPr txBox="1"/>
          <p:nvPr/>
        </p:nvSpPr>
        <p:spPr>
          <a:xfrm>
            <a:off x="1260000" y="5760000"/>
            <a:ext cx="66778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Quality control &amp; compliance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80CCB8-5204-5E38-86BF-33673D3D95E2}"/>
              </a:ext>
            </a:extLst>
          </p:cNvPr>
          <p:cNvSpPr txBox="1"/>
          <p:nvPr/>
        </p:nvSpPr>
        <p:spPr>
          <a:xfrm>
            <a:off x="9000000" y="2160000"/>
            <a:ext cx="55782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Localized marketing campaigns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CD3F52-4374-B8C3-9C2C-6E9D47B63085}"/>
              </a:ext>
            </a:extLst>
          </p:cNvPr>
          <p:cNvSpPr txBox="1"/>
          <p:nvPr/>
        </p:nvSpPr>
        <p:spPr>
          <a:xfrm>
            <a:off x="9000000" y="3060000"/>
            <a:ext cx="5727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engagement &amp; sponsorships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CAA8387-ED71-4C25-4FE6-4BF20BB5FA7A}"/>
              </a:ext>
            </a:extLst>
          </p:cNvPr>
          <p:cNvSpPr txBox="1"/>
          <p:nvPr/>
        </p:nvSpPr>
        <p:spPr>
          <a:xfrm>
            <a:off x="9000000" y="3960000"/>
            <a:ext cx="5450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product/service adaptations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188055-100A-58CB-2B17-1447AFAD37E7}"/>
              </a:ext>
            </a:extLst>
          </p:cNvPr>
          <p:cNvSpPr txBox="1"/>
          <p:nvPr/>
        </p:nvSpPr>
        <p:spPr>
          <a:xfrm>
            <a:off x="9000000" y="4860000"/>
            <a:ext cx="6050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 Language/cultural relevance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157B6C-D899-4D1D-B6D1-B40961B46FCF}"/>
              </a:ext>
            </a:extLst>
          </p:cNvPr>
          <p:cNvSpPr txBox="1"/>
          <p:nvPr/>
        </p:nvSpPr>
        <p:spPr>
          <a:xfrm>
            <a:off x="1137313" y="8294133"/>
            <a:ext cx="15491025" cy="477054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5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Franchise success lies in the balance - protecting the brand while empowering local innovation</a:t>
            </a:r>
            <a:endParaRPr lang="en-DE" sz="2500" i="1">
              <a:solidFill>
                <a:srgbClr val="BDFF7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93723CC-B4DB-D81B-366C-0D4E001C4EAB}"/>
              </a:ext>
            </a:extLst>
          </p:cNvPr>
          <p:cNvGrpSpPr/>
          <p:nvPr/>
        </p:nvGrpSpPr>
        <p:grpSpPr>
          <a:xfrm>
            <a:off x="1137313" y="7123199"/>
            <a:ext cx="13083004" cy="986623"/>
            <a:chOff x="2386584" y="3986784"/>
            <a:chExt cx="8622792" cy="1545336"/>
          </a:xfrm>
          <a:solidFill>
            <a:schemeClr val="bg1"/>
          </a:solidFill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9E8BE039-318F-67EB-A535-AB62259D09AA}"/>
                </a:ext>
              </a:extLst>
            </p:cNvPr>
            <p:cNvSpPr/>
            <p:nvPr/>
          </p:nvSpPr>
          <p:spPr>
            <a:xfrm>
              <a:off x="2386584" y="3986784"/>
              <a:ext cx="8622792" cy="3108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37" name="Isosceles Triangle 36">
              <a:extLst>
                <a:ext uri="{FF2B5EF4-FFF2-40B4-BE49-F238E27FC236}">
                  <a16:creationId xmlns:a16="http://schemas.microsoft.com/office/drawing/2014/main" id="{53FE0B03-CB59-3767-53CC-3AF04AE7CB0D}"/>
                </a:ext>
              </a:extLst>
            </p:cNvPr>
            <p:cNvSpPr/>
            <p:nvPr/>
          </p:nvSpPr>
          <p:spPr>
            <a:xfrm>
              <a:off x="5992612" y="4315968"/>
              <a:ext cx="1410736" cy="12161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2758D68C-5F2E-4E1C-45B3-8AE74F05C0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000" y="3012969"/>
            <a:ext cx="634931" cy="63493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74011A7-F2B9-D8F6-202B-5B670728C42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384" y="2107624"/>
            <a:ext cx="634931" cy="63493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A36DDAF-572B-47B5-6490-04A2AB0EDC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383" y="3913996"/>
            <a:ext cx="634931" cy="63493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DD5B2B0E-2184-1E7B-F7F4-076C2A95FF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382" y="4815023"/>
            <a:ext cx="634931" cy="63493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E70DE904-62A1-C695-8B38-826E71D26F5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2382" y="5704819"/>
            <a:ext cx="634931" cy="634931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13F4F0C6-5601-9572-EE98-3EC5D3E6C1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000" y="2109600"/>
            <a:ext cx="634931" cy="63493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98492F71-0F51-6956-504B-E208A1E25AB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000" y="3013200"/>
            <a:ext cx="634931" cy="63493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1471F6A-D996-88C7-2049-49114C7B66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000" y="3913200"/>
            <a:ext cx="634931" cy="634931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7AAB120-8E26-5C26-9959-CCCD8DF35D2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80000" y="4816800"/>
            <a:ext cx="634931" cy="634931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657029AB-2488-C7DA-DD76-9B80467E1A03}"/>
              </a:ext>
            </a:extLst>
          </p:cNvPr>
          <p:cNvSpPr txBox="1"/>
          <p:nvPr/>
        </p:nvSpPr>
        <p:spPr>
          <a:xfrm>
            <a:off x="1492147" y="6451564"/>
            <a:ext cx="358291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STANDARDIZATION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483D352B-EC65-FF37-2A04-8A81CB1F532B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16" name="TextBox 14">
            <a:extLst>
              <a:ext uri="{FF2B5EF4-FFF2-40B4-BE49-F238E27FC236}">
                <a16:creationId xmlns:a16="http://schemas.microsoft.com/office/drawing/2014/main" id="{62C08C51-C772-6404-866B-A74511B0CC06}"/>
              </a:ext>
            </a:extLst>
          </p:cNvPr>
          <p:cNvSpPr txBox="1"/>
          <p:nvPr/>
        </p:nvSpPr>
        <p:spPr>
          <a:xfrm>
            <a:off x="16032080" y="9021600"/>
            <a:ext cx="1242108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Geetanjali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9F7FC39D-B228-F3D7-2AF9-C94C5A2E2665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Franchising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BEB4BC-CCE5-4124-2B27-93C67957EE92}"/>
              </a:ext>
            </a:extLst>
          </p:cNvPr>
          <p:cNvSpPr txBox="1"/>
          <p:nvPr/>
        </p:nvSpPr>
        <p:spPr>
          <a:xfrm>
            <a:off x="10215767" y="6447967"/>
            <a:ext cx="301897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2800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FLEXIBILITY</a:t>
            </a:r>
          </a:p>
        </p:txBody>
      </p:sp>
    </p:spTree>
    <p:extLst>
      <p:ext uri="{BB962C8B-B14F-4D97-AF65-F5344CB8AC3E}">
        <p14:creationId xmlns:p14="http://schemas.microsoft.com/office/powerpoint/2010/main" val="28870546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0" grpId="0"/>
      <p:bldP spid="21" grpId="0"/>
      <p:bldP spid="24" grpId="0"/>
      <p:bldP spid="25" grpId="0"/>
      <p:bldP spid="26" grpId="0"/>
      <p:bldP spid="27" grpId="0"/>
      <p:bldP spid="28" grpId="0"/>
      <p:bldP spid="29" grpId="0"/>
      <p:bldP spid="32" grpId="0" animBg="1"/>
      <p:bldP spid="56" grpId="0"/>
      <p:bldP spid="3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F7453B-F166-967C-F69D-15C234B0A6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67DBD00-EBD2-4066-D299-6CC933B5232C}"/>
              </a:ext>
            </a:extLst>
          </p:cNvPr>
          <p:cNvGrpSpPr/>
          <p:nvPr/>
        </p:nvGrpSpPr>
        <p:grpSpPr>
          <a:xfrm>
            <a:off x="15447538" y="2662317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93AEEB7-CB98-D016-4275-26A67543C9D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5ABC722-F091-D7EE-072D-3361B8889945}"/>
              </a:ext>
            </a:extLst>
          </p:cNvPr>
          <p:cNvGrpSpPr/>
          <p:nvPr/>
        </p:nvGrpSpPr>
        <p:grpSpPr>
          <a:xfrm>
            <a:off x="14220317" y="4448798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8F1DCE52-CF83-13F8-3E68-2D964EAC35C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B5BB0E1D-0E18-580E-415A-925CFAAD7298}"/>
              </a:ext>
            </a:extLst>
          </p:cNvPr>
          <p:cNvSpPr txBox="1"/>
          <p:nvPr/>
        </p:nvSpPr>
        <p:spPr>
          <a:xfrm>
            <a:off x="1013813" y="766524"/>
            <a:ext cx="1059761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0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Licensing vs. Franchising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2732E59B-479A-9850-5526-E47507756A33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FCE28536-6F81-FB93-D7EF-531E6D0D9600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grpSp>
        <p:nvGrpSpPr>
          <p:cNvPr id="1054" name="Group 2">
            <a:extLst>
              <a:ext uri="{FF2B5EF4-FFF2-40B4-BE49-F238E27FC236}">
                <a16:creationId xmlns:a16="http://schemas.microsoft.com/office/drawing/2014/main" id="{9A364A4F-7A9B-648A-EB84-7C00351BB47E}"/>
              </a:ext>
            </a:extLst>
          </p:cNvPr>
          <p:cNvGrpSpPr/>
          <p:nvPr/>
        </p:nvGrpSpPr>
        <p:grpSpPr>
          <a:xfrm>
            <a:off x="15447538" y="6260560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1055" name="Freeform 3">
              <a:extLst>
                <a:ext uri="{FF2B5EF4-FFF2-40B4-BE49-F238E27FC236}">
                  <a16:creationId xmlns:a16="http://schemas.microsoft.com/office/drawing/2014/main" id="{1AA16347-B6BC-95FF-AADA-C6FDCCF3664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6FB5497B-B372-E606-0F3E-3528851037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477443"/>
              </p:ext>
            </p:extLst>
          </p:nvPr>
        </p:nvGraphicFramePr>
        <p:xfrm>
          <a:off x="4011542" y="2225009"/>
          <a:ext cx="10375755" cy="6139217"/>
        </p:xfrm>
        <a:graphic>
          <a:graphicData uri="http://schemas.openxmlformats.org/drawingml/2006/table">
            <a:tbl>
              <a:tblPr/>
              <a:tblGrid>
                <a:gridCol w="1183914">
                  <a:extLst>
                    <a:ext uri="{9D8B030D-6E8A-4147-A177-3AD203B41FA5}">
                      <a16:colId xmlns:a16="http://schemas.microsoft.com/office/drawing/2014/main" val="156739855"/>
                    </a:ext>
                  </a:extLst>
                </a:gridCol>
                <a:gridCol w="1856509">
                  <a:extLst>
                    <a:ext uri="{9D8B030D-6E8A-4147-A177-3AD203B41FA5}">
                      <a16:colId xmlns:a16="http://schemas.microsoft.com/office/drawing/2014/main" val="2741940910"/>
                    </a:ext>
                  </a:extLst>
                </a:gridCol>
                <a:gridCol w="3435928">
                  <a:extLst>
                    <a:ext uri="{9D8B030D-6E8A-4147-A177-3AD203B41FA5}">
                      <a16:colId xmlns:a16="http://schemas.microsoft.com/office/drawing/2014/main" val="2571653745"/>
                    </a:ext>
                  </a:extLst>
                </a:gridCol>
                <a:gridCol w="3899404">
                  <a:extLst>
                    <a:ext uri="{9D8B030D-6E8A-4147-A177-3AD203B41FA5}">
                      <a16:colId xmlns:a16="http://schemas.microsoft.com/office/drawing/2014/main" val="567993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de-DE" sz="2000" b="0" i="0" u="none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de-DE" sz="2000" b="0" i="0" u="none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b="1" i="0" spc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Licensing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de-DE" sz="2400" b="1" i="0" spc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Franchising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2232394"/>
                  </a:ext>
                </a:extLst>
              </a:tr>
              <a:tr h="1142678">
                <a:tc>
                  <a:txBody>
                    <a:bodyPr/>
                    <a:lstStyle/>
                    <a:p>
                      <a:endParaRPr lang="de-DE" sz="2000" b="1" i="0" u="none" spc="0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b="1" i="0" u="none" spc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Scope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i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Right to use intellectual property, trademark, tech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i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Right to use brand, system &amp; full business model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5485232"/>
                  </a:ext>
                </a:extLst>
              </a:tr>
              <a:tr h="799875">
                <a:tc>
                  <a:txBody>
                    <a:bodyPr/>
                    <a:lstStyle/>
                    <a:p>
                      <a:endParaRPr lang="de-DE" sz="2000" b="1" i="0" u="none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b="1" i="0" u="none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Control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Minimal </a:t>
                      </a:r>
                      <a:r>
                        <a:rPr lang="de-DE" sz="2000" i="0" err="1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control</a:t>
                      </a:r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de-DE" sz="2000" i="0" err="1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by</a:t>
                      </a:r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de-DE" sz="2000" i="0" err="1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licensor</a:t>
                      </a:r>
                      <a:endParaRPr lang="de-DE" sz="2000" i="0">
                        <a:solidFill>
                          <a:srgbClr val="BDFF7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i="0" err="1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Significant</a:t>
                      </a:r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de-DE" sz="2000" i="0" err="1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control</a:t>
                      </a:r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de-DE" sz="2000" i="0" err="1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by</a:t>
                      </a:r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de-DE" sz="2000" i="0" err="1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franchisor</a:t>
                      </a:r>
                      <a:endParaRPr lang="de-DE" sz="2000" i="0">
                        <a:solidFill>
                          <a:srgbClr val="BDFF7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111349"/>
                  </a:ext>
                </a:extLst>
              </a:tr>
              <a:tr h="799875">
                <a:tc>
                  <a:txBody>
                    <a:bodyPr/>
                    <a:lstStyle/>
                    <a:p>
                      <a:endParaRPr lang="de-DE" sz="2000" b="1" i="0" u="none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b="1" i="0" u="none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Support Provided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i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Little to no support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i="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Extensive support (training, marketing, systems)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5317957"/>
                  </a:ext>
                </a:extLst>
              </a:tr>
              <a:tr h="799875">
                <a:tc>
                  <a:txBody>
                    <a:bodyPr/>
                    <a:lstStyle/>
                    <a:p>
                      <a:endParaRPr lang="de-DE" sz="2000" b="1" i="0" u="none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b="1" i="0" u="none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Business Format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 standardized business operation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Standardized operations &amp; branding enforced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529169"/>
                  </a:ext>
                </a:extLst>
              </a:tr>
              <a:tr h="1142678">
                <a:tc>
                  <a:txBody>
                    <a:bodyPr/>
                    <a:lstStyle/>
                    <a:p>
                      <a:endParaRPr lang="de-DE" sz="2000" b="1" i="0" u="none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b="1" i="0" u="none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Regulations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Fewer legal formalities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Heavily regulated (franchise laws)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99136360"/>
                  </a:ext>
                </a:extLst>
              </a:tr>
              <a:tr h="799875">
                <a:tc>
                  <a:txBody>
                    <a:bodyPr/>
                    <a:lstStyle/>
                    <a:p>
                      <a:endParaRPr lang="de-DE" sz="2000" b="1" i="0" u="none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b="1" i="0" u="none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Examples</a:t>
                      </a: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Disney licensing characters to toy companies</a:t>
                      </a:r>
                      <a:endParaRPr lang="en-US" sz="2000" i="0" dirty="0">
                        <a:solidFill>
                          <a:srgbClr val="BDFF7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de-DE" sz="2000" i="0">
                          <a:solidFill>
                            <a:srgbClr val="BDFF72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McDonald’s</a:t>
                      </a:r>
                      <a:endParaRPr lang="de-DE" sz="2000" i="0" dirty="0">
                        <a:solidFill>
                          <a:srgbClr val="BDFF72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87038" marR="87038" marT="43519" marB="4351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1702088"/>
                  </a:ext>
                </a:extLst>
              </a:tr>
            </a:tbl>
          </a:graphicData>
        </a:graphic>
      </p:graphicFrame>
      <p:pic>
        <p:nvPicPr>
          <p:cNvPr id="25" name="Picture 24" descr="A person holding a tray with houses on it&#10;&#10;AI-generated content may be incorrect.">
            <a:extLst>
              <a:ext uri="{FF2B5EF4-FFF2-40B4-BE49-F238E27FC236}">
                <a16:creationId xmlns:a16="http://schemas.microsoft.com/office/drawing/2014/main" id="{9A59D2A6-A1B6-18C3-D1D6-A30DA91CB7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79874"/>
            <a:ext cx="4239903" cy="4239903"/>
          </a:xfrm>
          <a:prstGeom prst="rect">
            <a:avLst/>
          </a:prstGeom>
        </p:spPr>
      </p:pic>
      <p:pic>
        <p:nvPicPr>
          <p:cNvPr id="45" name="Picture 44" descr="A red stamp with black text&#10;&#10;AI-generated content may be incorrect.">
            <a:extLst>
              <a:ext uri="{FF2B5EF4-FFF2-40B4-BE49-F238E27FC236}">
                <a16:creationId xmlns:a16="http://schemas.microsoft.com/office/drawing/2014/main" id="{8BD8B1F9-7635-11E3-5135-F9E74C2A8C7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34" y="1911485"/>
            <a:ext cx="2646758" cy="26467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D77C466-F728-2B04-8485-ACDC3C86A7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2800" y="2728996"/>
            <a:ext cx="745127" cy="745127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7FCAD11-D26C-5B2D-AF88-4EA390CE232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2800" y="3708376"/>
            <a:ext cx="745127" cy="7451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DEDDB10-97CC-324F-BE84-905B582E41B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3032" y="4650041"/>
            <a:ext cx="745127" cy="7451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24A363D-BDA9-C029-160C-5DF8C4B0012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2800" y="5509199"/>
            <a:ext cx="745127" cy="7451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5F4D9C-83A7-BB13-6283-25F0C8F279D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2800" y="6416917"/>
            <a:ext cx="745127" cy="7451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E723E7-9421-8786-4C4E-E3AEB4CB669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22800" y="7536428"/>
            <a:ext cx="745127" cy="745127"/>
          </a:xfrm>
          <a:prstGeom prst="rect">
            <a:avLst/>
          </a:prstGeom>
        </p:spPr>
      </p:pic>
      <p:sp>
        <p:nvSpPr>
          <p:cNvPr id="6" name="TextBox 14">
            <a:extLst>
              <a:ext uri="{FF2B5EF4-FFF2-40B4-BE49-F238E27FC236}">
                <a16:creationId xmlns:a16="http://schemas.microsoft.com/office/drawing/2014/main" id="{B9622EBA-D1AE-05CE-EE7E-26D640762A9A}"/>
              </a:ext>
            </a:extLst>
          </p:cNvPr>
          <p:cNvSpPr txBox="1"/>
          <p:nvPr/>
        </p:nvSpPr>
        <p:spPr>
          <a:xfrm>
            <a:off x="16032080" y="9021600"/>
            <a:ext cx="1242108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Geetanjali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3ABABC10-96DE-BE38-E48F-A22F3975437F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Licensing vs. Franchising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834569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6F9DE-F946-E539-1F7C-20377DE22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7BB0210-9AC0-3A4A-D109-32C41055CB88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8317334-12DF-BEFB-D0BF-13137B517BF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0735F84-4B66-8E3D-3B0A-25852BE928EF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31EB9B1-60EE-CC44-F7DF-EF79D0C4A29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9A4513DD-4586-B8D0-3442-BB4F3D1B9C88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F4729076-3500-F339-0137-C1A85975D22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842D61C8-0B92-F897-B5CC-B91B63869CB2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49B15C3D-B1E0-5802-F793-3FDCC3D621C4}"/>
              </a:ext>
            </a:extLst>
          </p:cNvPr>
          <p:cNvSpPr txBox="1"/>
          <p:nvPr/>
        </p:nvSpPr>
        <p:spPr>
          <a:xfrm>
            <a:off x="1013813" y="736649"/>
            <a:ext cx="12544605" cy="155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00"/>
              </a:lnSpc>
            </a:pPr>
            <a:r>
              <a:rPr lang="en-US" sz="11000" spc="-5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Joint Venture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C6EAFFC-8C15-E603-FA61-CA7FC0BFB4BA}"/>
              </a:ext>
            </a:extLst>
          </p:cNvPr>
          <p:cNvSpPr txBox="1"/>
          <p:nvPr/>
        </p:nvSpPr>
        <p:spPr>
          <a:xfrm>
            <a:off x="1013813" y="6831755"/>
            <a:ext cx="1110539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"A business arrangement where </a:t>
            </a:r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two or more parties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pool resources to accomplish specific objectives"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6F8F84E7-C251-63AE-A34A-7F761589AD12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25A1799F-C2BB-A4DB-2EC1-C2E83B29C84E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5D4C2AB3-68B4-D85C-6161-58F7A9D69D2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84C1BBC-0AA6-ABEB-9205-7BBE15E2B4D4}"/>
              </a:ext>
            </a:extLst>
          </p:cNvPr>
          <p:cNvSpPr txBox="1"/>
          <p:nvPr/>
        </p:nvSpPr>
        <p:spPr>
          <a:xfrm>
            <a:off x="16541088" y="8976356"/>
            <a:ext cx="733100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Jenn</a:t>
            </a: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858969153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44ED1B-D022-F991-994A-320F98309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06F567E8-0D88-E17B-8A82-B24D26C1AD21}"/>
              </a:ext>
            </a:extLst>
          </p:cNvPr>
          <p:cNvSpPr txBox="1"/>
          <p:nvPr/>
        </p:nvSpPr>
        <p:spPr>
          <a:xfrm>
            <a:off x="320577" y="387169"/>
            <a:ext cx="11678605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0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Joint Venture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E369EA02-E2DC-7F83-19B9-9A92240B192E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CE589376-0E31-FCAA-59FB-184C3947ED1B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2D9BE3-BE64-AA75-E8A5-720D59B93D10}"/>
              </a:ext>
            </a:extLst>
          </p:cNvPr>
          <p:cNvSpPr txBox="1"/>
          <p:nvPr/>
        </p:nvSpPr>
        <p:spPr>
          <a:xfrm>
            <a:off x="6528111" y="2064972"/>
            <a:ext cx="26775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quity-based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(new entity Joint Venture) </a:t>
            </a:r>
            <a:endParaRPr lang="en-US" sz="20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C93DD67-1AD7-A63F-3D92-ABA7FB6B6F6B}"/>
              </a:ext>
            </a:extLst>
          </p:cNvPr>
          <p:cNvSpPr txBox="1"/>
          <p:nvPr/>
        </p:nvSpPr>
        <p:spPr>
          <a:xfrm>
            <a:off x="6399030" y="5808405"/>
            <a:ext cx="34427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r>
              <a:rPr kumimoji="0" lang="en-US" altLang="en-US" sz="2000" b="1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ontract-based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 (strategic alliance</a:t>
            </a:r>
          </a:p>
          <a:p>
            <a:r>
              <a:rPr lang="de-DE" alt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 =non-equity joint    </a:t>
            </a:r>
            <a:br>
              <a:rPr lang="de-DE" alt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de-DE" altLang="en-US" sz="2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    venture</a:t>
            </a:r>
            <a:r>
              <a:rPr kumimoji="0" lang="en-US" altLang="en-US" sz="2000" b="0" i="0" u="none" strike="noStrike" cap="none" normalizeH="0" baseline="0">
                <a:ln>
                  <a:noFill/>
                </a:ln>
                <a:solidFill>
                  <a:schemeClr val="bg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)</a:t>
            </a:r>
            <a:endParaRPr lang="en-US" sz="20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34B965-847A-8B91-BE3D-926309EDDB3A}"/>
              </a:ext>
            </a:extLst>
          </p:cNvPr>
          <p:cNvGrpSpPr/>
          <p:nvPr/>
        </p:nvGrpSpPr>
        <p:grpSpPr>
          <a:xfrm>
            <a:off x="382088" y="2298515"/>
            <a:ext cx="4973999" cy="5594935"/>
            <a:chOff x="8212704" y="1718307"/>
            <a:chExt cx="4129455" cy="44337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0F883D9-4F34-8138-7A62-12D80FFA94DD}"/>
                </a:ext>
              </a:extLst>
            </p:cNvPr>
            <p:cNvSpPr txBox="1"/>
            <p:nvPr/>
          </p:nvSpPr>
          <p:spPr>
            <a:xfrm>
              <a:off x="9041522" y="4380761"/>
              <a:ext cx="3075342" cy="750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Technology &amp; Innovation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2FF393-BCEA-FB4D-1D9B-3399820B5C68}"/>
                </a:ext>
              </a:extLst>
            </p:cNvPr>
            <p:cNvSpPr txBox="1"/>
            <p:nvPr/>
          </p:nvSpPr>
          <p:spPr>
            <a:xfrm>
              <a:off x="8972240" y="1718307"/>
              <a:ext cx="3369919" cy="4118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Entering new markets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1B62F2F-1889-F6A7-5905-DB53D2D781E1}"/>
                </a:ext>
              </a:extLst>
            </p:cNvPr>
            <p:cNvSpPr txBox="1"/>
            <p:nvPr/>
          </p:nvSpPr>
          <p:spPr>
            <a:xfrm>
              <a:off x="8972240" y="3161179"/>
              <a:ext cx="2504832" cy="411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Reducing Costs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217EB8F-7D62-21BE-E54A-8294CCAD7588}"/>
                </a:ext>
              </a:extLst>
            </p:cNvPr>
            <p:cNvSpPr txBox="1"/>
            <p:nvPr/>
          </p:nvSpPr>
          <p:spPr>
            <a:xfrm>
              <a:off x="9000530" y="2203837"/>
              <a:ext cx="2966838" cy="7993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Leverage local knowledge and distribution networks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3A0C117-E0CB-93AA-9CAA-40E2592BAB5E}"/>
                </a:ext>
              </a:extLst>
            </p:cNvPr>
            <p:cNvSpPr txBox="1"/>
            <p:nvPr/>
          </p:nvSpPr>
          <p:spPr>
            <a:xfrm>
              <a:off x="8977581" y="3646709"/>
              <a:ext cx="2966838" cy="557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Share production, R&amp;D, or operational costs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E9BFD3-9382-9B52-5DCA-3A66954F9EA9}"/>
                </a:ext>
              </a:extLst>
            </p:cNvPr>
            <p:cNvSpPr txBox="1"/>
            <p:nvPr/>
          </p:nvSpPr>
          <p:spPr>
            <a:xfrm>
              <a:off x="9041522" y="5110419"/>
              <a:ext cx="2612987" cy="1041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>
                  <a:solidFill>
                    <a:schemeClr val="bg1"/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Collaborate on development and faster diffusion of technology</a:t>
              </a:r>
            </a:p>
          </p:txBody>
        </p:sp>
        <p:pic>
          <p:nvPicPr>
            <p:cNvPr id="26" name="Picture 13" descr="Download Free Reduce Cost Icons in PNG &amp; SVG">
              <a:extLst>
                <a:ext uri="{FF2B5EF4-FFF2-40B4-BE49-F238E27FC236}">
                  <a16:creationId xmlns:a16="http://schemas.microsoft.com/office/drawing/2014/main" id="{9B5D81A5-758A-E312-CAB9-6A930DCA0E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2704" y="3367084"/>
              <a:ext cx="713295" cy="7132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5" descr="Technology - Free technology icons">
              <a:extLst>
                <a:ext uri="{FF2B5EF4-FFF2-40B4-BE49-F238E27FC236}">
                  <a16:creationId xmlns:a16="http://schemas.microsoft.com/office/drawing/2014/main" id="{C0DAADF8-51FA-558C-1EA3-2B29BD1EF6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50249" y="4756235"/>
              <a:ext cx="692462" cy="6924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17" descr="Emerging markets - Free business icons">
              <a:extLst>
                <a:ext uri="{FF2B5EF4-FFF2-40B4-BE49-F238E27FC236}">
                  <a16:creationId xmlns:a16="http://schemas.microsoft.com/office/drawing/2014/main" id="{766EDD30-2C81-609D-6C2C-4981678C37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3493" y="2046968"/>
              <a:ext cx="704325" cy="7043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1" name="Isosceles Triangle 30">
            <a:extLst>
              <a:ext uri="{FF2B5EF4-FFF2-40B4-BE49-F238E27FC236}">
                <a16:creationId xmlns:a16="http://schemas.microsoft.com/office/drawing/2014/main" id="{D21CCE0C-835B-1B65-22A1-9B1562598334}"/>
              </a:ext>
            </a:extLst>
          </p:cNvPr>
          <p:cNvSpPr/>
          <p:nvPr/>
        </p:nvSpPr>
        <p:spPr>
          <a:xfrm rot="5400000">
            <a:off x="2943161" y="5224844"/>
            <a:ext cx="5788711" cy="275384"/>
          </a:xfrm>
          <a:prstGeom prst="triangle">
            <a:avLst/>
          </a:prstGeom>
          <a:solidFill>
            <a:srgbClr val="FFFF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EA859410-BF8B-5AFB-89A9-132ED43D8363}"/>
              </a:ext>
            </a:extLst>
          </p:cNvPr>
          <p:cNvSpPr txBox="1"/>
          <p:nvPr/>
        </p:nvSpPr>
        <p:spPr>
          <a:xfrm>
            <a:off x="16409758" y="8889272"/>
            <a:ext cx="864429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Jenn</a:t>
            </a: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E774860-0F2B-E124-8800-3299E1EA5E6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EF2E3"/>
              </a:clrFrom>
              <a:clrTo>
                <a:srgbClr val="FEF2E3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7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06854" y="1416499"/>
            <a:ext cx="5213390" cy="2838006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20D3692-6661-DE64-0C97-CC6B78F05D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1479623"/>
              </p:ext>
            </p:extLst>
          </p:nvPr>
        </p:nvGraphicFramePr>
        <p:xfrm>
          <a:off x="10690935" y="4707026"/>
          <a:ext cx="7338039" cy="3931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58174">
                  <a:extLst>
                    <a:ext uri="{9D8B030D-6E8A-4147-A177-3AD203B41FA5}">
                      <a16:colId xmlns:a16="http://schemas.microsoft.com/office/drawing/2014/main" val="160793963"/>
                    </a:ext>
                  </a:extLst>
                </a:gridCol>
                <a:gridCol w="1463607">
                  <a:extLst>
                    <a:ext uri="{9D8B030D-6E8A-4147-A177-3AD203B41FA5}">
                      <a16:colId xmlns:a16="http://schemas.microsoft.com/office/drawing/2014/main" val="3603161045"/>
                    </a:ext>
                  </a:extLst>
                </a:gridCol>
                <a:gridCol w="2867708">
                  <a:extLst>
                    <a:ext uri="{9D8B030D-6E8A-4147-A177-3AD203B41FA5}">
                      <a16:colId xmlns:a16="http://schemas.microsoft.com/office/drawing/2014/main" val="2667087602"/>
                    </a:ext>
                  </a:extLst>
                </a:gridCol>
                <a:gridCol w="2348550">
                  <a:extLst>
                    <a:ext uri="{9D8B030D-6E8A-4147-A177-3AD203B41FA5}">
                      <a16:colId xmlns:a16="http://schemas.microsoft.com/office/drawing/2014/main" val="708794083"/>
                    </a:ext>
                  </a:extLst>
                </a:gridCol>
              </a:tblGrid>
              <a:tr h="596313"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No.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Coalition Type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Description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Real-world Example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99216"/>
                  </a:ext>
                </a:extLst>
              </a:tr>
              <a:tr h="851876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Y coalition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Upstream - </a:t>
                      </a:r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 and B</a:t>
                      </a:r>
                      <a:r>
                        <a:rPr lang="zh-TW" alt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altLang="zh-TW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collaborate on R&amp;D and production</a:t>
                      </a:r>
                      <a:endParaRPr lang="en-US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Pfizer &amp; BioNTech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8184057"/>
                  </a:ext>
                </a:extLst>
              </a:tr>
              <a:tr h="1107438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Y coalition</a:t>
                      </a:r>
                    </a:p>
                    <a:p>
                      <a:endParaRPr lang="en-US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Downstream - </a:t>
                      </a:r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 and B</a:t>
                      </a:r>
                      <a:r>
                        <a:rPr lang="zh-TW" alt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</a:t>
                      </a:r>
                      <a:r>
                        <a:rPr lang="en-US" altLang="zh-TW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collaborate on marketing, distribution, sales and/or service</a:t>
                      </a:r>
                      <a:endParaRPr lang="en-US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3303537"/>
                  </a:ext>
                </a:extLst>
              </a:tr>
              <a:tr h="910814"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X coalition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 and B have different but complementary competences at each end of value chain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kern="1200">
                          <a:solidFill>
                            <a:schemeClr val="bg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Apple &amp; Foxconn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49436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8CF750B2-769D-D98C-312B-F02235BBEEB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2E3"/>
              </a:clrFrom>
              <a:clrTo>
                <a:srgbClr val="FEF2E3">
                  <a:alpha val="0"/>
                </a:srgbClr>
              </a:clrTo>
            </a:clrChange>
          </a:blip>
          <a:srcRect l="39805" t="46846" r="55087" b="44742"/>
          <a:stretch/>
        </p:blipFill>
        <p:spPr>
          <a:xfrm>
            <a:off x="10822599" y="5543386"/>
            <a:ext cx="350096" cy="2843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CA4F51-34E6-5778-C3D4-65C417C5CF9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2E3"/>
              </a:clrFrom>
              <a:clrTo>
                <a:srgbClr val="FEF2E3">
                  <a:alpha val="0"/>
                </a:srgbClr>
              </a:clrTo>
            </a:clrChange>
          </a:blip>
          <a:srcRect l="60769" t="45761" r="34123" b="44208"/>
          <a:stretch/>
        </p:blipFill>
        <p:spPr>
          <a:xfrm>
            <a:off x="10813337" y="6435977"/>
            <a:ext cx="358006" cy="3466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7070502-BC21-26BA-A31B-886C77481F2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EF2E3"/>
              </a:clrFrom>
              <a:clrTo>
                <a:srgbClr val="FEF2E3">
                  <a:alpha val="0"/>
                </a:srgbClr>
              </a:clrTo>
            </a:clrChange>
          </a:blip>
          <a:srcRect l="50406" t="40007" r="45154" b="51270"/>
          <a:stretch/>
        </p:blipFill>
        <p:spPr>
          <a:xfrm>
            <a:off x="10822599" y="7609130"/>
            <a:ext cx="293546" cy="284320"/>
          </a:xfrm>
          <a:prstGeom prst="rect">
            <a:avLst/>
          </a:prstGeom>
        </p:spPr>
      </p:pic>
      <p:sp>
        <p:nvSpPr>
          <p:cNvPr id="9" name="TextBox 18">
            <a:extLst>
              <a:ext uri="{FF2B5EF4-FFF2-40B4-BE49-F238E27FC236}">
                <a16:creationId xmlns:a16="http://schemas.microsoft.com/office/drawing/2014/main" id="{89BCF3CF-3D66-EC82-BE0F-58D3CE4FC48C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Joint Venture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2A8ACDF-9C1F-E656-8FF4-18E6C71913CA}"/>
              </a:ext>
            </a:extLst>
          </p:cNvPr>
          <p:cNvCxnSpPr/>
          <p:nvPr/>
        </p:nvCxnSpPr>
        <p:spPr>
          <a:xfrm>
            <a:off x="10167582" y="1760295"/>
            <a:ext cx="0" cy="6496601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0B81771-4168-9CE8-45EB-228F66442AB7}"/>
              </a:ext>
            </a:extLst>
          </p:cNvPr>
          <p:cNvSpPr/>
          <p:nvPr/>
        </p:nvSpPr>
        <p:spPr>
          <a:xfrm>
            <a:off x="6528110" y="7330974"/>
            <a:ext cx="644319" cy="796390"/>
          </a:xfrm>
          <a:prstGeom prst="roundRect">
            <a:avLst/>
          </a:prstGeom>
          <a:solidFill>
            <a:srgbClr val="B0D6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</a:t>
            </a:r>
            <a:endParaRPr lang="en-US" sz="44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9DABF15-3D7E-0884-F995-D0AE568A1E2F}"/>
              </a:ext>
            </a:extLst>
          </p:cNvPr>
          <p:cNvSpPr/>
          <p:nvPr/>
        </p:nvSpPr>
        <p:spPr>
          <a:xfrm>
            <a:off x="8798539" y="7316019"/>
            <a:ext cx="644319" cy="796390"/>
          </a:xfrm>
          <a:prstGeom prst="roundRect">
            <a:avLst/>
          </a:prstGeom>
          <a:solidFill>
            <a:srgbClr val="B0D6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4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</a:t>
            </a:r>
            <a:endParaRPr lang="en-US" sz="44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B1BB13E-D749-851F-5EE3-86D1CC24AA04}"/>
              </a:ext>
            </a:extLst>
          </p:cNvPr>
          <p:cNvCxnSpPr>
            <a:cxnSpLocks/>
          </p:cNvCxnSpPr>
          <p:nvPr/>
        </p:nvCxnSpPr>
        <p:spPr>
          <a:xfrm>
            <a:off x="7172429" y="7515743"/>
            <a:ext cx="1661049" cy="0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DE64F5CF-4F14-AB37-EE15-426B8AE97448}"/>
              </a:ext>
            </a:extLst>
          </p:cNvPr>
          <p:cNvCxnSpPr>
            <a:cxnSpLocks/>
          </p:cNvCxnSpPr>
          <p:nvPr/>
        </p:nvCxnSpPr>
        <p:spPr>
          <a:xfrm flipH="1" flipV="1">
            <a:off x="7172430" y="7893148"/>
            <a:ext cx="1626109" cy="30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FCAE0FFB-71D3-EBCE-E464-1E727EB98D3E}"/>
              </a:ext>
            </a:extLst>
          </p:cNvPr>
          <p:cNvSpPr txBox="1"/>
          <p:nvPr/>
        </p:nvSpPr>
        <p:spPr>
          <a:xfrm>
            <a:off x="7273899" y="7515743"/>
            <a:ext cx="1396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Contracts</a:t>
            </a:r>
            <a:endParaRPr lang="en-US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E470584A-88F2-FCF4-DEED-13D5EE571E50}"/>
              </a:ext>
            </a:extLst>
          </p:cNvPr>
          <p:cNvSpPr/>
          <p:nvPr/>
        </p:nvSpPr>
        <p:spPr>
          <a:xfrm>
            <a:off x="6997532" y="3186469"/>
            <a:ext cx="876482" cy="876482"/>
          </a:xfrm>
          <a:prstGeom prst="roundRect">
            <a:avLst/>
          </a:prstGeom>
          <a:solidFill>
            <a:srgbClr val="B0D6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Parent Firm A</a:t>
            </a:r>
            <a:endParaRPr lang="en-US" sz="14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6FFD4996-2E95-048D-ABCF-3A109267781A}"/>
              </a:ext>
            </a:extLst>
          </p:cNvPr>
          <p:cNvSpPr/>
          <p:nvPr/>
        </p:nvSpPr>
        <p:spPr>
          <a:xfrm>
            <a:off x="8170186" y="3185020"/>
            <a:ext cx="876482" cy="876482"/>
          </a:xfrm>
          <a:prstGeom prst="roundRect">
            <a:avLst/>
          </a:prstGeom>
          <a:solidFill>
            <a:srgbClr val="B0D6E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Parent Firm B</a:t>
            </a:r>
            <a:endParaRPr lang="en-US" sz="14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E784B2C0-45A9-1B70-A741-26A5111EFF8F}"/>
              </a:ext>
            </a:extLst>
          </p:cNvPr>
          <p:cNvSpPr/>
          <p:nvPr/>
        </p:nvSpPr>
        <p:spPr>
          <a:xfrm>
            <a:off x="7050517" y="4795763"/>
            <a:ext cx="1922656" cy="713346"/>
          </a:xfrm>
          <a:prstGeom prst="roundRect">
            <a:avLst/>
          </a:prstGeom>
          <a:solidFill>
            <a:srgbClr val="D9C7D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Joint Venture C</a:t>
            </a:r>
            <a:endParaRPr lang="en-US" sz="1600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31CB349-15B0-B271-0C07-A3EDBEFF0837}"/>
              </a:ext>
            </a:extLst>
          </p:cNvPr>
          <p:cNvCxnSpPr>
            <a:cxnSpLocks/>
            <a:stCxn id="40" idx="2"/>
          </p:cNvCxnSpPr>
          <p:nvPr/>
        </p:nvCxnSpPr>
        <p:spPr>
          <a:xfrm>
            <a:off x="7435773" y="4062951"/>
            <a:ext cx="0" cy="3161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6DBDC1E7-CC6B-5CA5-B541-62F77BDEEAF9}"/>
              </a:ext>
            </a:extLst>
          </p:cNvPr>
          <p:cNvCxnSpPr>
            <a:cxnSpLocks/>
          </p:cNvCxnSpPr>
          <p:nvPr/>
        </p:nvCxnSpPr>
        <p:spPr>
          <a:xfrm>
            <a:off x="8608427" y="4062951"/>
            <a:ext cx="0" cy="31615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9E44FD3-85BB-8B80-D6F7-B88CADA04734}"/>
              </a:ext>
            </a:extLst>
          </p:cNvPr>
          <p:cNvCxnSpPr>
            <a:cxnSpLocks/>
          </p:cNvCxnSpPr>
          <p:nvPr/>
        </p:nvCxnSpPr>
        <p:spPr>
          <a:xfrm>
            <a:off x="7435773" y="4363226"/>
            <a:ext cx="117265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842A1421-28E2-1A5F-5D7B-6E92D982A25A}"/>
              </a:ext>
            </a:extLst>
          </p:cNvPr>
          <p:cNvCxnSpPr>
            <a:cxnSpLocks/>
            <a:endCxn id="47" idx="0"/>
          </p:cNvCxnSpPr>
          <p:nvPr/>
        </p:nvCxnSpPr>
        <p:spPr>
          <a:xfrm>
            <a:off x="8002953" y="4379101"/>
            <a:ext cx="8892" cy="416662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3665660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74D166-022E-9985-E3DB-59032DC09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F6AD783-A87A-6392-9D54-8E923ACFE932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D3DB9F2-3788-AD79-2A87-ABEECACD802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69DD2E3-A495-8B54-658E-95AF296B61B3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79C1DA58-C91D-22E7-702D-D4040D08464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63930DF-53B2-0E1B-2374-B742C0141336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03CF8CDA-961A-81F4-FD20-4CCBCD3BC95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7DA88E2D-9749-44B3-7CF7-F34909601A24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BE42A8BC-17CA-B1D0-DDFD-B3C80FBE9786}"/>
              </a:ext>
            </a:extLst>
          </p:cNvPr>
          <p:cNvSpPr txBox="1"/>
          <p:nvPr/>
        </p:nvSpPr>
        <p:spPr>
          <a:xfrm>
            <a:off x="1013813" y="736649"/>
            <a:ext cx="12544605" cy="300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2100"/>
              </a:lnSpc>
            </a:pPr>
            <a:r>
              <a:rPr lang="en-US" sz="7200" spc="-5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WOS Modes</a:t>
            </a:r>
          </a:p>
          <a:p>
            <a:pPr marL="0" marR="0" lvl="0" indent="0" algn="l" defTabSz="914400" rtl="0" eaLnBrk="1" fontAlgn="auto" latinLnBrk="0" hangingPunct="1">
              <a:lnSpc>
                <a:spcPts val="12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-550" normalizeH="0" baseline="0" noProof="0">
                <a:ln>
                  <a:noFill/>
                </a:ln>
                <a:solidFill>
                  <a:srgbClr val="BDFF72"/>
                </a:solidFill>
                <a:effectLst/>
                <a:uLnTx/>
                <a:uFillTx/>
                <a:latin typeface="Poppins"/>
                <a:ea typeface="Poppins"/>
                <a:cs typeface="Poppins"/>
              </a:rPr>
              <a:t>(Wholly Owned </a:t>
            </a:r>
            <a:r>
              <a:rPr lang="en-US" sz="7200" spc="-5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S</a:t>
            </a:r>
            <a:r>
              <a:rPr kumimoji="0" lang="en-US" sz="7200" i="0" u="none" strike="noStrike" kern="1200" cap="none" spc="-550" normalizeH="0" baseline="0" noProof="0">
                <a:ln>
                  <a:noFill/>
                </a:ln>
                <a:solidFill>
                  <a:srgbClr val="BDFF72"/>
                </a:solidFill>
                <a:effectLst/>
                <a:uLnTx/>
                <a:uFillTx/>
                <a:latin typeface="Poppins"/>
                <a:ea typeface="Poppins"/>
                <a:cs typeface="Poppins"/>
              </a:rPr>
              <a:t>ubsidiary)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0E6C01F0-C4B6-69CB-25D6-E47BF8980195}"/>
              </a:ext>
            </a:extLst>
          </p:cNvPr>
          <p:cNvSpPr txBox="1"/>
          <p:nvPr/>
        </p:nvSpPr>
        <p:spPr>
          <a:xfrm>
            <a:off x="1013813" y="6115537"/>
            <a:ext cx="11583071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"</a:t>
            </a:r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Establishing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owning 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the foreign operation to maintain </a:t>
            </a:r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full control 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over strategy, resources, and outcomes."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1" u="none" strike="noStrike" kern="1200" cap="none" spc="0" normalizeH="0" baseline="0" noProof="0">
              <a:ln>
                <a:noFill/>
              </a:ln>
              <a:solidFill>
                <a:srgbClr val="F8FAFF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E82E9270-67EC-F9D3-CB7E-3C18809AF061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Bold"/>
                <a:ea typeface="+mn-ea"/>
                <a:cs typeface="Poppins Bold"/>
                <a:sym typeface="Poppins Bold"/>
              </a:rPr>
              <a:t>GROUP 4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970106E5-4F46-8034-5775-45EDC4FB3760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3F5F24D5-790C-04D0-B979-898264E9A99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EED258D0-DDBF-29A2-4812-3E44896EA57A}"/>
              </a:ext>
            </a:extLst>
          </p:cNvPr>
          <p:cNvSpPr txBox="1"/>
          <p:nvPr/>
        </p:nvSpPr>
        <p:spPr>
          <a:xfrm>
            <a:off x="16319532" y="9018992"/>
            <a:ext cx="113651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Jenny</a:t>
            </a:r>
          </a:p>
        </p:txBody>
      </p:sp>
    </p:spTree>
    <p:extLst>
      <p:ext uri="{BB962C8B-B14F-4D97-AF65-F5344CB8AC3E}">
        <p14:creationId xmlns:p14="http://schemas.microsoft.com/office/powerpoint/2010/main" val="3422968169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EA861C-4C5B-E468-61DF-BE6206C9D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B63E687-0DF3-B260-3561-BE0E09DB5177}"/>
              </a:ext>
            </a:extLst>
          </p:cNvPr>
          <p:cNvGrpSpPr/>
          <p:nvPr/>
        </p:nvGrpSpPr>
        <p:grpSpPr>
          <a:xfrm>
            <a:off x="17016514" y="435042"/>
            <a:ext cx="962685" cy="962685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8D3327D-57E9-4298-29AC-8A69A7091BE1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775CDC57-FB7B-3963-E524-2B2C1B6738C4}"/>
              </a:ext>
            </a:extLst>
          </p:cNvPr>
          <p:cNvGrpSpPr/>
          <p:nvPr/>
        </p:nvGrpSpPr>
        <p:grpSpPr>
          <a:xfrm>
            <a:off x="16409758" y="455596"/>
            <a:ext cx="962685" cy="962685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18220FE-1FFC-8554-B7E1-B4A75147E6DA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FE4B7FC6-0683-79AA-BE3A-79CF97BC8088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91F9A198-606A-3870-5420-52287B240229}"/>
              </a:ext>
            </a:extLst>
          </p:cNvPr>
          <p:cNvSpPr txBox="1"/>
          <p:nvPr/>
        </p:nvSpPr>
        <p:spPr>
          <a:xfrm>
            <a:off x="16409758" y="8889272"/>
            <a:ext cx="864429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Jenn</a:t>
            </a: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4675FF2C-FF14-BF84-E620-B122D42E3CCF}"/>
              </a:ext>
            </a:extLst>
          </p:cNvPr>
          <p:cNvSpPr/>
          <p:nvPr/>
        </p:nvSpPr>
        <p:spPr>
          <a:xfrm>
            <a:off x="13605077" y="222205"/>
            <a:ext cx="1999187" cy="1648333"/>
          </a:xfrm>
          <a:custGeom>
            <a:avLst/>
            <a:gdLst/>
            <a:ahLst/>
            <a:cxnLst/>
            <a:rect l="l" t="t" r="r" b="b"/>
            <a:pathLst>
              <a:path w="4096624" h="3712565">
                <a:moveTo>
                  <a:pt x="0" y="0"/>
                </a:moveTo>
                <a:lnTo>
                  <a:pt x="4096624" y="0"/>
                </a:lnTo>
                <a:lnTo>
                  <a:pt x="4096624" y="3712566"/>
                </a:lnTo>
                <a:lnTo>
                  <a:pt x="0" y="37125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68DEB288-1FB7-047A-44ED-098BE731BDC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0943873" y="222205"/>
            <a:ext cx="1582771" cy="1582771"/>
          </a:xfrm>
          <a:prstGeom prst="rect">
            <a:avLst/>
          </a:prstGeom>
        </p:spPr>
      </p:pic>
      <p:sp>
        <p:nvSpPr>
          <p:cNvPr id="9" name="Freeform 4">
            <a:extLst>
              <a:ext uri="{FF2B5EF4-FFF2-40B4-BE49-F238E27FC236}">
                <a16:creationId xmlns:a16="http://schemas.microsoft.com/office/drawing/2014/main" id="{05EB96D5-86A5-6F3B-2D28-84AB73E66796}"/>
              </a:ext>
            </a:extLst>
          </p:cNvPr>
          <p:cNvSpPr/>
          <p:nvPr/>
        </p:nvSpPr>
        <p:spPr>
          <a:xfrm>
            <a:off x="8322950" y="222206"/>
            <a:ext cx="2089466" cy="1582770"/>
          </a:xfrm>
          <a:custGeom>
            <a:avLst/>
            <a:gdLst/>
            <a:ahLst/>
            <a:cxnLst/>
            <a:rect l="l" t="t" r="r" b="b"/>
            <a:pathLst>
              <a:path w="4850877" h="3674539">
                <a:moveTo>
                  <a:pt x="0" y="0"/>
                </a:moveTo>
                <a:lnTo>
                  <a:pt x="4850877" y="0"/>
                </a:lnTo>
                <a:lnTo>
                  <a:pt x="4850877" y="3674539"/>
                </a:lnTo>
                <a:lnTo>
                  <a:pt x="0" y="36745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Arrow: Notched Right 9">
            <a:extLst>
              <a:ext uri="{FF2B5EF4-FFF2-40B4-BE49-F238E27FC236}">
                <a16:creationId xmlns:a16="http://schemas.microsoft.com/office/drawing/2014/main" id="{E011D986-F892-CEE2-90A5-662C104ECF7F}"/>
              </a:ext>
            </a:extLst>
          </p:cNvPr>
          <p:cNvSpPr/>
          <p:nvPr/>
        </p:nvSpPr>
        <p:spPr>
          <a:xfrm>
            <a:off x="10167461" y="807961"/>
            <a:ext cx="667228" cy="313392"/>
          </a:xfrm>
          <a:prstGeom prst="notchedRightArrow">
            <a:avLst/>
          </a:prstGeom>
          <a:solidFill>
            <a:srgbClr val="ECA0F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Arrow: Notched Right 14">
            <a:extLst>
              <a:ext uri="{FF2B5EF4-FFF2-40B4-BE49-F238E27FC236}">
                <a16:creationId xmlns:a16="http://schemas.microsoft.com/office/drawing/2014/main" id="{859F1BAD-015C-DF55-40D5-1664D757427E}"/>
              </a:ext>
            </a:extLst>
          </p:cNvPr>
          <p:cNvSpPr/>
          <p:nvPr/>
        </p:nvSpPr>
        <p:spPr>
          <a:xfrm>
            <a:off x="12724487" y="777829"/>
            <a:ext cx="667228" cy="313392"/>
          </a:xfrm>
          <a:prstGeom prst="notchedRightArrow">
            <a:avLst/>
          </a:prstGeom>
          <a:solidFill>
            <a:srgbClr val="ECA0F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1" name="Arrow: Pentagon 20">
            <a:extLst>
              <a:ext uri="{FF2B5EF4-FFF2-40B4-BE49-F238E27FC236}">
                <a16:creationId xmlns:a16="http://schemas.microsoft.com/office/drawing/2014/main" id="{D989AB9C-4B9D-C68F-8740-7D973F337649}"/>
              </a:ext>
            </a:extLst>
          </p:cNvPr>
          <p:cNvSpPr/>
          <p:nvPr/>
        </p:nvSpPr>
        <p:spPr>
          <a:xfrm>
            <a:off x="5773789" y="3984253"/>
            <a:ext cx="2557964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Arrow: Pentagon 19">
            <a:extLst>
              <a:ext uri="{FF2B5EF4-FFF2-40B4-BE49-F238E27FC236}">
                <a16:creationId xmlns:a16="http://schemas.microsoft.com/office/drawing/2014/main" id="{0ED113E0-7179-43EA-59C7-1560A6BF0916}"/>
              </a:ext>
            </a:extLst>
          </p:cNvPr>
          <p:cNvSpPr/>
          <p:nvPr/>
        </p:nvSpPr>
        <p:spPr>
          <a:xfrm>
            <a:off x="3586315" y="3984254"/>
            <a:ext cx="2557964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Arrow: Pentagon 18">
            <a:extLst>
              <a:ext uri="{FF2B5EF4-FFF2-40B4-BE49-F238E27FC236}">
                <a16:creationId xmlns:a16="http://schemas.microsoft.com/office/drawing/2014/main" id="{92B36E8B-9EA8-E1D3-65C6-BE03696A3B84}"/>
              </a:ext>
            </a:extLst>
          </p:cNvPr>
          <p:cNvSpPr/>
          <p:nvPr/>
        </p:nvSpPr>
        <p:spPr>
          <a:xfrm>
            <a:off x="1398841" y="3984254"/>
            <a:ext cx="2557964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Arrow: Pentagon 16">
            <a:extLst>
              <a:ext uri="{FF2B5EF4-FFF2-40B4-BE49-F238E27FC236}">
                <a16:creationId xmlns:a16="http://schemas.microsoft.com/office/drawing/2014/main" id="{9B62674D-55F6-C850-6076-217F1609E55A}"/>
              </a:ext>
            </a:extLst>
          </p:cNvPr>
          <p:cNvSpPr/>
          <p:nvPr/>
        </p:nvSpPr>
        <p:spPr>
          <a:xfrm>
            <a:off x="386632" y="3984255"/>
            <a:ext cx="1372884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61DC24BB-7792-EEB1-EED1-DA0563D954F7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15CB87-F0D2-2756-A7A7-2D26CA3E27AC}"/>
              </a:ext>
            </a:extLst>
          </p:cNvPr>
          <p:cNvCxnSpPr>
            <a:cxnSpLocks/>
          </p:cNvCxnSpPr>
          <p:nvPr/>
        </p:nvCxnSpPr>
        <p:spPr>
          <a:xfrm>
            <a:off x="8685642" y="3450912"/>
            <a:ext cx="0" cy="4495517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E86F439-0E63-B048-DB42-367A56A6874E}"/>
              </a:ext>
            </a:extLst>
          </p:cNvPr>
          <p:cNvCxnSpPr>
            <a:cxnSpLocks/>
            <a:stCxn id="21" idx="3"/>
            <a:endCxn id="95" idx="1"/>
          </p:cNvCxnSpPr>
          <p:nvPr/>
        </p:nvCxnSpPr>
        <p:spPr>
          <a:xfrm flipV="1">
            <a:off x="8331753" y="4307475"/>
            <a:ext cx="8869239" cy="57704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FEF27329-4B7B-F25B-5A4C-15E2D3886B75}"/>
              </a:ext>
            </a:extLst>
          </p:cNvPr>
          <p:cNvSpPr txBox="1"/>
          <p:nvPr/>
        </p:nvSpPr>
        <p:spPr>
          <a:xfrm>
            <a:off x="12304147" y="4345994"/>
            <a:ext cx="9733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Direct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7" name="Arrow: Pentagon 86">
            <a:extLst>
              <a:ext uri="{FF2B5EF4-FFF2-40B4-BE49-F238E27FC236}">
                <a16:creationId xmlns:a16="http://schemas.microsoft.com/office/drawing/2014/main" id="{AE7CE2B2-0400-2A4B-85DD-23CBAB74C0F3}"/>
              </a:ext>
            </a:extLst>
          </p:cNvPr>
          <p:cNvSpPr/>
          <p:nvPr/>
        </p:nvSpPr>
        <p:spPr>
          <a:xfrm>
            <a:off x="5841733" y="6390218"/>
            <a:ext cx="2557964" cy="761851"/>
          </a:xfrm>
          <a:prstGeom prst="homePlate">
            <a:avLst/>
          </a:prstGeom>
          <a:noFill/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8" name="Arrow: Pentagon 87">
            <a:extLst>
              <a:ext uri="{FF2B5EF4-FFF2-40B4-BE49-F238E27FC236}">
                <a16:creationId xmlns:a16="http://schemas.microsoft.com/office/drawing/2014/main" id="{4D4F9BA7-07C3-CE3E-F0F3-C58329449AA6}"/>
              </a:ext>
            </a:extLst>
          </p:cNvPr>
          <p:cNvSpPr/>
          <p:nvPr/>
        </p:nvSpPr>
        <p:spPr>
          <a:xfrm>
            <a:off x="3654259" y="6390219"/>
            <a:ext cx="2557964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9" name="Arrow: Pentagon 88">
            <a:extLst>
              <a:ext uri="{FF2B5EF4-FFF2-40B4-BE49-F238E27FC236}">
                <a16:creationId xmlns:a16="http://schemas.microsoft.com/office/drawing/2014/main" id="{7A7ED721-ED72-C235-37EA-88B93AAC6609}"/>
              </a:ext>
            </a:extLst>
          </p:cNvPr>
          <p:cNvSpPr/>
          <p:nvPr/>
        </p:nvSpPr>
        <p:spPr>
          <a:xfrm>
            <a:off x="1466785" y="6390219"/>
            <a:ext cx="2557964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0" name="Arrow: Pentagon 89">
            <a:extLst>
              <a:ext uri="{FF2B5EF4-FFF2-40B4-BE49-F238E27FC236}">
                <a16:creationId xmlns:a16="http://schemas.microsoft.com/office/drawing/2014/main" id="{B5C057F2-24B2-07C7-0A4A-035C6D8AF54E}"/>
              </a:ext>
            </a:extLst>
          </p:cNvPr>
          <p:cNvSpPr/>
          <p:nvPr/>
        </p:nvSpPr>
        <p:spPr>
          <a:xfrm>
            <a:off x="454576" y="6390220"/>
            <a:ext cx="1372884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1" name="Arrow: Pentagon 90">
            <a:extLst>
              <a:ext uri="{FF2B5EF4-FFF2-40B4-BE49-F238E27FC236}">
                <a16:creationId xmlns:a16="http://schemas.microsoft.com/office/drawing/2014/main" id="{FA45E903-797D-33E4-C0A1-8D8153CA75F7}"/>
              </a:ext>
            </a:extLst>
          </p:cNvPr>
          <p:cNvSpPr/>
          <p:nvPr/>
        </p:nvSpPr>
        <p:spPr>
          <a:xfrm>
            <a:off x="14426689" y="6390218"/>
            <a:ext cx="2557964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2" name="Arrow: Pentagon 91">
            <a:extLst>
              <a:ext uri="{FF2B5EF4-FFF2-40B4-BE49-F238E27FC236}">
                <a16:creationId xmlns:a16="http://schemas.microsoft.com/office/drawing/2014/main" id="{672EFDFE-574C-6E8F-DFDF-1B3E48B092D2}"/>
              </a:ext>
            </a:extLst>
          </p:cNvPr>
          <p:cNvSpPr/>
          <p:nvPr/>
        </p:nvSpPr>
        <p:spPr>
          <a:xfrm>
            <a:off x="12239215" y="6390219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3" name="Arrow: Pentagon 92">
            <a:extLst>
              <a:ext uri="{FF2B5EF4-FFF2-40B4-BE49-F238E27FC236}">
                <a16:creationId xmlns:a16="http://schemas.microsoft.com/office/drawing/2014/main" id="{99A0C468-00AB-D0A4-2201-4820006F1C86}"/>
              </a:ext>
            </a:extLst>
          </p:cNvPr>
          <p:cNvSpPr/>
          <p:nvPr/>
        </p:nvSpPr>
        <p:spPr>
          <a:xfrm>
            <a:off x="10051741" y="6390219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4" name="Arrow: Pentagon 93">
            <a:extLst>
              <a:ext uri="{FF2B5EF4-FFF2-40B4-BE49-F238E27FC236}">
                <a16:creationId xmlns:a16="http://schemas.microsoft.com/office/drawing/2014/main" id="{49E36438-45E8-1B31-293B-9B7F790674B6}"/>
              </a:ext>
            </a:extLst>
          </p:cNvPr>
          <p:cNvSpPr/>
          <p:nvPr/>
        </p:nvSpPr>
        <p:spPr>
          <a:xfrm>
            <a:off x="9039532" y="6390220"/>
            <a:ext cx="137288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BE71278-62D0-242E-3885-B7FF8E530C30}"/>
              </a:ext>
            </a:extLst>
          </p:cNvPr>
          <p:cNvSpPr txBox="1"/>
          <p:nvPr/>
        </p:nvSpPr>
        <p:spPr>
          <a:xfrm>
            <a:off x="17200992" y="4107420"/>
            <a:ext cx="383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B406332-4BD1-DCC6-9DB2-A5E32AAC416C}"/>
              </a:ext>
            </a:extLst>
          </p:cNvPr>
          <p:cNvSpPr txBox="1"/>
          <p:nvPr/>
        </p:nvSpPr>
        <p:spPr>
          <a:xfrm>
            <a:off x="17273273" y="6565357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E0BFF0E-19DB-FC24-BC49-5799BAA96759}"/>
              </a:ext>
            </a:extLst>
          </p:cNvPr>
          <p:cNvSpPr txBox="1"/>
          <p:nvPr/>
        </p:nvSpPr>
        <p:spPr>
          <a:xfrm>
            <a:off x="8063516" y="7927379"/>
            <a:ext cx="1244251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Border</a:t>
            </a:r>
            <a:endParaRPr lang="en-US" sz="2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0F4A527-34DA-FF69-F10F-78E9CA8388E2}"/>
              </a:ext>
            </a:extLst>
          </p:cNvPr>
          <p:cNvSpPr txBox="1"/>
          <p:nvPr/>
        </p:nvSpPr>
        <p:spPr>
          <a:xfrm>
            <a:off x="3091938" y="7946429"/>
            <a:ext cx="2478564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Home Country</a:t>
            </a:r>
            <a:endParaRPr lang="en-US" sz="2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1829411B-F721-09E3-2D3E-C639D5BC2C4D}"/>
              </a:ext>
            </a:extLst>
          </p:cNvPr>
          <p:cNvSpPr txBox="1"/>
          <p:nvPr/>
        </p:nvSpPr>
        <p:spPr>
          <a:xfrm>
            <a:off x="12109012" y="7959831"/>
            <a:ext cx="3677610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Foreign Target Market</a:t>
            </a:r>
            <a:endParaRPr lang="en-US" sz="2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52B4C623-258E-3A94-0912-C2D1AAE72BB8}"/>
              </a:ext>
            </a:extLst>
          </p:cNvPr>
          <p:cNvSpPr txBox="1"/>
          <p:nvPr/>
        </p:nvSpPr>
        <p:spPr>
          <a:xfrm>
            <a:off x="8874400" y="3062206"/>
            <a:ext cx="5634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 1</a:t>
            </a:r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  <a:r>
              <a:rPr lang="en-US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Domestic</a:t>
            </a:r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-based sales representatives/OEM/Manufacturer‘s own sales force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C153CAE8-A35D-72EF-C975-925D28F4A070}"/>
              </a:ext>
            </a:extLst>
          </p:cNvPr>
          <p:cNvSpPr txBox="1"/>
          <p:nvPr/>
        </p:nvSpPr>
        <p:spPr>
          <a:xfrm>
            <a:off x="8874399" y="5067018"/>
            <a:ext cx="56348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 2</a:t>
            </a:r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Resident sales representatives/sales subsidiary/sales branch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11" name="Straight Arrow Connector 110">
            <a:extLst>
              <a:ext uri="{FF2B5EF4-FFF2-40B4-BE49-F238E27FC236}">
                <a16:creationId xmlns:a16="http://schemas.microsoft.com/office/drawing/2014/main" id="{E2DE3349-C40F-C1B1-6C30-945101299BD6}"/>
              </a:ext>
            </a:extLst>
          </p:cNvPr>
          <p:cNvCxnSpPr>
            <a:cxnSpLocks/>
            <a:endCxn id="97" idx="1"/>
          </p:cNvCxnSpPr>
          <p:nvPr/>
        </p:nvCxnSpPr>
        <p:spPr>
          <a:xfrm>
            <a:off x="16983650" y="6765412"/>
            <a:ext cx="289623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5" name="Straight Arrow Connector 114">
            <a:extLst>
              <a:ext uri="{FF2B5EF4-FFF2-40B4-BE49-F238E27FC236}">
                <a16:creationId xmlns:a16="http://schemas.microsoft.com/office/drawing/2014/main" id="{F298A471-EC1A-FED0-6670-469079DF4358}"/>
              </a:ext>
            </a:extLst>
          </p:cNvPr>
          <p:cNvCxnSpPr>
            <a:cxnSpLocks/>
            <a:stCxn id="87" idx="3"/>
            <a:endCxn id="94" idx="1"/>
          </p:cNvCxnSpPr>
          <p:nvPr/>
        </p:nvCxnSpPr>
        <p:spPr>
          <a:xfrm>
            <a:off x="8399697" y="6771144"/>
            <a:ext cx="639835" cy="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7" name="TextBox 116">
            <a:extLst>
              <a:ext uri="{FF2B5EF4-FFF2-40B4-BE49-F238E27FC236}">
                <a16:creationId xmlns:a16="http://schemas.microsoft.com/office/drawing/2014/main" id="{B89BE08F-0C24-C62A-2300-364877106818}"/>
              </a:ext>
            </a:extLst>
          </p:cNvPr>
          <p:cNvSpPr txBox="1"/>
          <p:nvPr/>
        </p:nvSpPr>
        <p:spPr>
          <a:xfrm>
            <a:off x="16088798" y="8081913"/>
            <a:ext cx="184698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C-Customer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6" name="Picture 15" descr="A red and black logo&#10;&#10;AI-generated content may be incorrect.">
            <a:extLst>
              <a:ext uri="{FF2B5EF4-FFF2-40B4-BE49-F238E27FC236}">
                <a16:creationId xmlns:a16="http://schemas.microsoft.com/office/drawing/2014/main" id="{7A9F25A4-C648-5F2C-2B52-CCBDB7EF9F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7179" y="3274708"/>
            <a:ext cx="1372885" cy="721909"/>
          </a:xfrm>
          <a:prstGeom prst="rect">
            <a:avLst/>
          </a:prstGeom>
        </p:spPr>
      </p:pic>
      <p:pic>
        <p:nvPicPr>
          <p:cNvPr id="23" name="Picture 22" descr="A red text on a black background&#10;&#10;AI-generated content may be incorrect.">
            <a:extLst>
              <a:ext uri="{FF2B5EF4-FFF2-40B4-BE49-F238E27FC236}">
                <a16:creationId xmlns:a16="http://schemas.microsoft.com/office/drawing/2014/main" id="{A8BBFF93-87FD-22F1-AFD6-3BDFED6378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2817" y="5267719"/>
            <a:ext cx="2696051" cy="1104656"/>
          </a:xfrm>
          <a:prstGeom prst="rect">
            <a:avLst/>
          </a:prstGeom>
        </p:spPr>
      </p:pic>
      <p:sp>
        <p:nvSpPr>
          <p:cNvPr id="11" name="TextBox 18">
            <a:extLst>
              <a:ext uri="{FF2B5EF4-FFF2-40B4-BE49-F238E27FC236}">
                <a16:creationId xmlns:a16="http://schemas.microsoft.com/office/drawing/2014/main" id="{2EDAC97B-4B34-512F-262D-186B74298AF5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WOS Modes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162EF20A-50AB-78F5-BDED-F07564943E2C}"/>
              </a:ext>
            </a:extLst>
          </p:cNvPr>
          <p:cNvSpPr txBox="1"/>
          <p:nvPr/>
        </p:nvSpPr>
        <p:spPr>
          <a:xfrm>
            <a:off x="756167" y="-50793"/>
            <a:ext cx="12879608" cy="1422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60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WOS Modes</a:t>
            </a:r>
          </a:p>
        </p:txBody>
      </p:sp>
    </p:spTree>
    <p:extLst>
      <p:ext uri="{BB962C8B-B14F-4D97-AF65-F5344CB8AC3E}">
        <p14:creationId xmlns:p14="http://schemas.microsoft.com/office/powerpoint/2010/main" val="1204085561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6D981-53BD-3B46-D4A5-0E34AC839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E1B02706-E298-FB7D-6895-9403A9E5E7B5}"/>
              </a:ext>
            </a:extLst>
          </p:cNvPr>
          <p:cNvSpPr txBox="1"/>
          <p:nvPr/>
        </p:nvSpPr>
        <p:spPr>
          <a:xfrm>
            <a:off x="756167" y="-50793"/>
            <a:ext cx="12879608" cy="1422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6000" spc="-150">
                <a:solidFill>
                  <a:srgbClr val="53DE4A"/>
                </a:solidFill>
                <a:latin typeface="Poppins"/>
                <a:cs typeface="Poppins"/>
                <a:sym typeface="Poppins"/>
              </a:rPr>
              <a:t>WOS Modes</a:t>
            </a: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C29D225D-1B13-131B-6433-04551A906CD5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C3BBAE54-D7B7-317F-8217-6C95A3488A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156920" y="138947"/>
            <a:ext cx="925456" cy="925456"/>
          </a:xfrm>
          <a:prstGeom prst="rect">
            <a:avLst/>
          </a:prstGeom>
        </p:spPr>
      </p:pic>
      <p:sp>
        <p:nvSpPr>
          <p:cNvPr id="22" name="TextBox 14">
            <a:extLst>
              <a:ext uri="{FF2B5EF4-FFF2-40B4-BE49-F238E27FC236}">
                <a16:creationId xmlns:a16="http://schemas.microsoft.com/office/drawing/2014/main" id="{8EA64F00-21D7-0795-30FE-1C11238835B1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A4437DD-BCCF-AA70-704E-4F5DC527837A}"/>
              </a:ext>
            </a:extLst>
          </p:cNvPr>
          <p:cNvCxnSpPr>
            <a:cxnSpLocks/>
            <a:endCxn id="45" idx="0"/>
          </p:cNvCxnSpPr>
          <p:nvPr/>
        </p:nvCxnSpPr>
        <p:spPr>
          <a:xfrm>
            <a:off x="8729063" y="2057400"/>
            <a:ext cx="0" cy="622935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Arrow: Pentagon 50">
            <a:extLst>
              <a:ext uri="{FF2B5EF4-FFF2-40B4-BE49-F238E27FC236}">
                <a16:creationId xmlns:a16="http://schemas.microsoft.com/office/drawing/2014/main" id="{658B4909-E3EA-E2E6-5EC1-E4B8FDB192BB}"/>
              </a:ext>
            </a:extLst>
          </p:cNvPr>
          <p:cNvSpPr/>
          <p:nvPr/>
        </p:nvSpPr>
        <p:spPr>
          <a:xfrm>
            <a:off x="5885154" y="2070050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2" name="Arrow: Pentagon 51">
            <a:extLst>
              <a:ext uri="{FF2B5EF4-FFF2-40B4-BE49-F238E27FC236}">
                <a16:creationId xmlns:a16="http://schemas.microsoft.com/office/drawing/2014/main" id="{91B880BE-1E6C-1EC8-F731-8EF29DC9BF87}"/>
              </a:ext>
            </a:extLst>
          </p:cNvPr>
          <p:cNvSpPr/>
          <p:nvPr/>
        </p:nvSpPr>
        <p:spPr>
          <a:xfrm>
            <a:off x="3697680" y="2070051"/>
            <a:ext cx="2557964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Arrow: Pentagon 52">
            <a:extLst>
              <a:ext uri="{FF2B5EF4-FFF2-40B4-BE49-F238E27FC236}">
                <a16:creationId xmlns:a16="http://schemas.microsoft.com/office/drawing/2014/main" id="{343E105D-0608-23AB-E52F-402A374A23F6}"/>
              </a:ext>
            </a:extLst>
          </p:cNvPr>
          <p:cNvSpPr/>
          <p:nvPr/>
        </p:nvSpPr>
        <p:spPr>
          <a:xfrm>
            <a:off x="1510206" y="2070051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" name="Arrow: Pentagon 53">
            <a:extLst>
              <a:ext uri="{FF2B5EF4-FFF2-40B4-BE49-F238E27FC236}">
                <a16:creationId xmlns:a16="http://schemas.microsoft.com/office/drawing/2014/main" id="{DC060DE5-F353-B042-0156-807472700EEA}"/>
              </a:ext>
            </a:extLst>
          </p:cNvPr>
          <p:cNvSpPr/>
          <p:nvPr/>
        </p:nvSpPr>
        <p:spPr>
          <a:xfrm>
            <a:off x="497997" y="2070052"/>
            <a:ext cx="1372884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7" name="Arrow: Pentagon 66">
            <a:extLst>
              <a:ext uri="{FF2B5EF4-FFF2-40B4-BE49-F238E27FC236}">
                <a16:creationId xmlns:a16="http://schemas.microsoft.com/office/drawing/2014/main" id="{355F0F35-5532-2BB0-32C3-41A22297BA1C}"/>
              </a:ext>
            </a:extLst>
          </p:cNvPr>
          <p:cNvSpPr/>
          <p:nvPr/>
        </p:nvSpPr>
        <p:spPr>
          <a:xfrm>
            <a:off x="14470110" y="2070050"/>
            <a:ext cx="2557964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8" name="Arrow: Pentagon 67">
            <a:extLst>
              <a:ext uri="{FF2B5EF4-FFF2-40B4-BE49-F238E27FC236}">
                <a16:creationId xmlns:a16="http://schemas.microsoft.com/office/drawing/2014/main" id="{43B25F23-DA99-3BB5-14A2-B46436B817E6}"/>
              </a:ext>
            </a:extLst>
          </p:cNvPr>
          <p:cNvSpPr/>
          <p:nvPr/>
        </p:nvSpPr>
        <p:spPr>
          <a:xfrm>
            <a:off x="12282636" y="2070051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9" name="Arrow: Pentagon 68">
            <a:extLst>
              <a:ext uri="{FF2B5EF4-FFF2-40B4-BE49-F238E27FC236}">
                <a16:creationId xmlns:a16="http://schemas.microsoft.com/office/drawing/2014/main" id="{B186DDBD-A67D-9946-1558-3704A776D81D}"/>
              </a:ext>
            </a:extLst>
          </p:cNvPr>
          <p:cNvSpPr/>
          <p:nvPr/>
        </p:nvSpPr>
        <p:spPr>
          <a:xfrm>
            <a:off x="10095162" y="2070051"/>
            <a:ext cx="2557964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0" name="Arrow: Pentagon 69">
            <a:extLst>
              <a:ext uri="{FF2B5EF4-FFF2-40B4-BE49-F238E27FC236}">
                <a16:creationId xmlns:a16="http://schemas.microsoft.com/office/drawing/2014/main" id="{A22A1531-B246-7073-0499-936611B682E6}"/>
              </a:ext>
            </a:extLst>
          </p:cNvPr>
          <p:cNvSpPr/>
          <p:nvPr/>
        </p:nvSpPr>
        <p:spPr>
          <a:xfrm>
            <a:off x="9082953" y="2070052"/>
            <a:ext cx="137288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1" name="Arrow: Pentagon 70">
            <a:extLst>
              <a:ext uri="{FF2B5EF4-FFF2-40B4-BE49-F238E27FC236}">
                <a16:creationId xmlns:a16="http://schemas.microsoft.com/office/drawing/2014/main" id="{18F1C192-0117-C862-27C8-9A96722E7672}"/>
              </a:ext>
            </a:extLst>
          </p:cNvPr>
          <p:cNvSpPr/>
          <p:nvPr/>
        </p:nvSpPr>
        <p:spPr>
          <a:xfrm>
            <a:off x="5885154" y="3901416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2" name="Arrow: Pentagon 71">
            <a:extLst>
              <a:ext uri="{FF2B5EF4-FFF2-40B4-BE49-F238E27FC236}">
                <a16:creationId xmlns:a16="http://schemas.microsoft.com/office/drawing/2014/main" id="{505EC67E-E287-3E90-68B3-7E2C71029033}"/>
              </a:ext>
            </a:extLst>
          </p:cNvPr>
          <p:cNvSpPr/>
          <p:nvPr/>
        </p:nvSpPr>
        <p:spPr>
          <a:xfrm>
            <a:off x="3697680" y="3901417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3" name="Arrow: Pentagon 72">
            <a:extLst>
              <a:ext uri="{FF2B5EF4-FFF2-40B4-BE49-F238E27FC236}">
                <a16:creationId xmlns:a16="http://schemas.microsoft.com/office/drawing/2014/main" id="{6BDC4F94-FC91-C917-EE39-F9E2FCDB5C65}"/>
              </a:ext>
            </a:extLst>
          </p:cNvPr>
          <p:cNvSpPr/>
          <p:nvPr/>
        </p:nvSpPr>
        <p:spPr>
          <a:xfrm>
            <a:off x="1510206" y="3901417"/>
            <a:ext cx="2557964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" name="Arrow: Pentagon 73">
            <a:extLst>
              <a:ext uri="{FF2B5EF4-FFF2-40B4-BE49-F238E27FC236}">
                <a16:creationId xmlns:a16="http://schemas.microsoft.com/office/drawing/2014/main" id="{CC5BF671-1CC9-2868-BC3E-E3018B70C5C9}"/>
              </a:ext>
            </a:extLst>
          </p:cNvPr>
          <p:cNvSpPr/>
          <p:nvPr/>
        </p:nvSpPr>
        <p:spPr>
          <a:xfrm>
            <a:off x="497997" y="3901418"/>
            <a:ext cx="1372884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5" name="Arrow: Pentagon 74">
            <a:extLst>
              <a:ext uri="{FF2B5EF4-FFF2-40B4-BE49-F238E27FC236}">
                <a16:creationId xmlns:a16="http://schemas.microsoft.com/office/drawing/2014/main" id="{31A6CEF9-24BF-1080-DF02-067C5A6C22F2}"/>
              </a:ext>
            </a:extLst>
          </p:cNvPr>
          <p:cNvSpPr/>
          <p:nvPr/>
        </p:nvSpPr>
        <p:spPr>
          <a:xfrm>
            <a:off x="14470110" y="3901416"/>
            <a:ext cx="2557964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6" name="Arrow: Pentagon 75">
            <a:extLst>
              <a:ext uri="{FF2B5EF4-FFF2-40B4-BE49-F238E27FC236}">
                <a16:creationId xmlns:a16="http://schemas.microsoft.com/office/drawing/2014/main" id="{9B746177-6CF6-5BC2-5D8E-60EE08538D49}"/>
              </a:ext>
            </a:extLst>
          </p:cNvPr>
          <p:cNvSpPr/>
          <p:nvPr/>
        </p:nvSpPr>
        <p:spPr>
          <a:xfrm>
            <a:off x="12282636" y="3901417"/>
            <a:ext cx="2557964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7" name="Arrow: Pentagon 76">
            <a:extLst>
              <a:ext uri="{FF2B5EF4-FFF2-40B4-BE49-F238E27FC236}">
                <a16:creationId xmlns:a16="http://schemas.microsoft.com/office/drawing/2014/main" id="{65B2B582-1B95-D827-4EDB-7AFFAE2B600D}"/>
              </a:ext>
            </a:extLst>
          </p:cNvPr>
          <p:cNvSpPr/>
          <p:nvPr/>
        </p:nvSpPr>
        <p:spPr>
          <a:xfrm>
            <a:off x="10095162" y="3901417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8" name="Arrow: Pentagon 77">
            <a:extLst>
              <a:ext uri="{FF2B5EF4-FFF2-40B4-BE49-F238E27FC236}">
                <a16:creationId xmlns:a16="http://schemas.microsoft.com/office/drawing/2014/main" id="{CAECEA94-EF57-E6F5-99A4-56282DE38B38}"/>
              </a:ext>
            </a:extLst>
          </p:cNvPr>
          <p:cNvSpPr/>
          <p:nvPr/>
        </p:nvSpPr>
        <p:spPr>
          <a:xfrm>
            <a:off x="9082953" y="3901418"/>
            <a:ext cx="137288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3DD8F260-72D6-41DA-C1A4-E77B772EE228}"/>
              </a:ext>
            </a:extLst>
          </p:cNvPr>
          <p:cNvSpPr/>
          <p:nvPr/>
        </p:nvSpPr>
        <p:spPr>
          <a:xfrm>
            <a:off x="5866104" y="5538572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51EE2720-6B5C-D8F4-0B0E-1629F107316E}"/>
              </a:ext>
            </a:extLst>
          </p:cNvPr>
          <p:cNvSpPr/>
          <p:nvPr/>
        </p:nvSpPr>
        <p:spPr>
          <a:xfrm>
            <a:off x="3678630" y="5538573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Arrow: Pentagon 24">
            <a:extLst>
              <a:ext uri="{FF2B5EF4-FFF2-40B4-BE49-F238E27FC236}">
                <a16:creationId xmlns:a16="http://schemas.microsoft.com/office/drawing/2014/main" id="{10CD8DF0-DF58-5945-AB87-CDA81B08D306}"/>
              </a:ext>
            </a:extLst>
          </p:cNvPr>
          <p:cNvSpPr/>
          <p:nvPr/>
        </p:nvSpPr>
        <p:spPr>
          <a:xfrm>
            <a:off x="1491156" y="5538573"/>
            <a:ext cx="255796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Arrow: Pentagon 26">
            <a:extLst>
              <a:ext uri="{FF2B5EF4-FFF2-40B4-BE49-F238E27FC236}">
                <a16:creationId xmlns:a16="http://schemas.microsoft.com/office/drawing/2014/main" id="{3DC9C396-17C1-2CEC-C372-BF4795B100E8}"/>
              </a:ext>
            </a:extLst>
          </p:cNvPr>
          <p:cNvSpPr/>
          <p:nvPr/>
        </p:nvSpPr>
        <p:spPr>
          <a:xfrm>
            <a:off x="478947" y="5538574"/>
            <a:ext cx="1372884" cy="761851"/>
          </a:xfrm>
          <a:prstGeom prst="homePlate">
            <a:avLst/>
          </a:prstGeom>
          <a:solidFill>
            <a:srgbClr val="012B1B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Arrow: Pentagon 28">
            <a:extLst>
              <a:ext uri="{FF2B5EF4-FFF2-40B4-BE49-F238E27FC236}">
                <a16:creationId xmlns:a16="http://schemas.microsoft.com/office/drawing/2014/main" id="{E24A1F23-C70C-56C9-F291-4CACA849D6FB}"/>
              </a:ext>
            </a:extLst>
          </p:cNvPr>
          <p:cNvSpPr/>
          <p:nvPr/>
        </p:nvSpPr>
        <p:spPr>
          <a:xfrm>
            <a:off x="14470110" y="5538570"/>
            <a:ext cx="2557964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Arrow: Pentagon 29">
            <a:extLst>
              <a:ext uri="{FF2B5EF4-FFF2-40B4-BE49-F238E27FC236}">
                <a16:creationId xmlns:a16="http://schemas.microsoft.com/office/drawing/2014/main" id="{F5B8AC59-EC58-E3B6-6B81-07424DDC58DA}"/>
              </a:ext>
            </a:extLst>
          </p:cNvPr>
          <p:cNvSpPr/>
          <p:nvPr/>
        </p:nvSpPr>
        <p:spPr>
          <a:xfrm>
            <a:off x="12282636" y="5538571"/>
            <a:ext cx="2557964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Arrow: Pentagon 30">
            <a:extLst>
              <a:ext uri="{FF2B5EF4-FFF2-40B4-BE49-F238E27FC236}">
                <a16:creationId xmlns:a16="http://schemas.microsoft.com/office/drawing/2014/main" id="{C1ABEE74-3AA1-BDE0-165F-13C308F1CF17}"/>
              </a:ext>
            </a:extLst>
          </p:cNvPr>
          <p:cNvSpPr/>
          <p:nvPr/>
        </p:nvSpPr>
        <p:spPr>
          <a:xfrm>
            <a:off x="10095162" y="5538571"/>
            <a:ext cx="2557964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Arrow: Pentagon 31">
            <a:extLst>
              <a:ext uri="{FF2B5EF4-FFF2-40B4-BE49-F238E27FC236}">
                <a16:creationId xmlns:a16="http://schemas.microsoft.com/office/drawing/2014/main" id="{A04C8357-299E-0C45-C7D1-0E848705E210}"/>
              </a:ext>
            </a:extLst>
          </p:cNvPr>
          <p:cNvSpPr/>
          <p:nvPr/>
        </p:nvSpPr>
        <p:spPr>
          <a:xfrm>
            <a:off x="9082953" y="5538572"/>
            <a:ext cx="1372884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Arrow: Pentagon 32">
            <a:extLst>
              <a:ext uri="{FF2B5EF4-FFF2-40B4-BE49-F238E27FC236}">
                <a16:creationId xmlns:a16="http://schemas.microsoft.com/office/drawing/2014/main" id="{14921F79-BE04-5CFE-2253-EC230A108F37}"/>
              </a:ext>
            </a:extLst>
          </p:cNvPr>
          <p:cNvSpPr/>
          <p:nvPr/>
        </p:nvSpPr>
        <p:spPr>
          <a:xfrm>
            <a:off x="5885154" y="7338063"/>
            <a:ext cx="2557964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Arrow: Pentagon 33">
            <a:extLst>
              <a:ext uri="{FF2B5EF4-FFF2-40B4-BE49-F238E27FC236}">
                <a16:creationId xmlns:a16="http://schemas.microsoft.com/office/drawing/2014/main" id="{E2E847A3-FCD5-7C84-74E5-EB005B7814F7}"/>
              </a:ext>
            </a:extLst>
          </p:cNvPr>
          <p:cNvSpPr/>
          <p:nvPr/>
        </p:nvSpPr>
        <p:spPr>
          <a:xfrm>
            <a:off x="3697680" y="7338064"/>
            <a:ext cx="2557964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Arrow: Pentagon 34">
            <a:extLst>
              <a:ext uri="{FF2B5EF4-FFF2-40B4-BE49-F238E27FC236}">
                <a16:creationId xmlns:a16="http://schemas.microsoft.com/office/drawing/2014/main" id="{D9BCB51D-B70B-665F-CEB7-AED8BE45507B}"/>
              </a:ext>
            </a:extLst>
          </p:cNvPr>
          <p:cNvSpPr/>
          <p:nvPr/>
        </p:nvSpPr>
        <p:spPr>
          <a:xfrm>
            <a:off x="1510206" y="7338064"/>
            <a:ext cx="2557964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Arrow: Pentagon 35">
            <a:extLst>
              <a:ext uri="{FF2B5EF4-FFF2-40B4-BE49-F238E27FC236}">
                <a16:creationId xmlns:a16="http://schemas.microsoft.com/office/drawing/2014/main" id="{EF330065-0A42-271B-E032-F7009F28131C}"/>
              </a:ext>
            </a:extLst>
          </p:cNvPr>
          <p:cNvSpPr/>
          <p:nvPr/>
        </p:nvSpPr>
        <p:spPr>
          <a:xfrm>
            <a:off x="497997" y="7338065"/>
            <a:ext cx="1372884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Arrow: Pentagon 36">
            <a:extLst>
              <a:ext uri="{FF2B5EF4-FFF2-40B4-BE49-F238E27FC236}">
                <a16:creationId xmlns:a16="http://schemas.microsoft.com/office/drawing/2014/main" id="{F8FEF3C2-E39C-B8F7-8F04-32E1F424627E}"/>
              </a:ext>
            </a:extLst>
          </p:cNvPr>
          <p:cNvSpPr/>
          <p:nvPr/>
        </p:nvSpPr>
        <p:spPr>
          <a:xfrm>
            <a:off x="14470110" y="7338061"/>
            <a:ext cx="2557964" cy="761851"/>
          </a:xfrm>
          <a:prstGeom prst="homePlate">
            <a:avLst/>
          </a:prstGeom>
          <a:solidFill>
            <a:srgbClr val="D3C8E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Sales and Services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Arrow: Pentagon 37">
            <a:extLst>
              <a:ext uri="{FF2B5EF4-FFF2-40B4-BE49-F238E27FC236}">
                <a16:creationId xmlns:a16="http://schemas.microsoft.com/office/drawing/2014/main" id="{5E36D949-2BB4-1DC5-EEF9-97F6D3A661A0}"/>
              </a:ext>
            </a:extLst>
          </p:cNvPr>
          <p:cNvSpPr/>
          <p:nvPr/>
        </p:nvSpPr>
        <p:spPr>
          <a:xfrm>
            <a:off x="12282636" y="7338062"/>
            <a:ext cx="2557964" cy="761851"/>
          </a:xfrm>
          <a:prstGeom prst="homePlate">
            <a:avLst/>
          </a:prstGeom>
          <a:solidFill>
            <a:srgbClr val="FECF8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Marketing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Arrow: Pentagon 38">
            <a:extLst>
              <a:ext uri="{FF2B5EF4-FFF2-40B4-BE49-F238E27FC236}">
                <a16:creationId xmlns:a16="http://schemas.microsoft.com/office/drawing/2014/main" id="{8FBD2AAA-5AB0-E9D2-B158-A7924387CDD1}"/>
              </a:ext>
            </a:extLst>
          </p:cNvPr>
          <p:cNvSpPr/>
          <p:nvPr/>
        </p:nvSpPr>
        <p:spPr>
          <a:xfrm>
            <a:off x="10095162" y="7338062"/>
            <a:ext cx="2557964" cy="761851"/>
          </a:xfrm>
          <a:prstGeom prst="homePlate">
            <a:avLst/>
          </a:prstGeom>
          <a:solidFill>
            <a:srgbClr val="DCE9A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Production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Arrow: Pentagon 39">
            <a:extLst>
              <a:ext uri="{FF2B5EF4-FFF2-40B4-BE49-F238E27FC236}">
                <a16:creationId xmlns:a16="http://schemas.microsoft.com/office/drawing/2014/main" id="{5C881B00-51EB-CC99-61AF-5B806500594A}"/>
              </a:ext>
            </a:extLst>
          </p:cNvPr>
          <p:cNvSpPr/>
          <p:nvPr/>
        </p:nvSpPr>
        <p:spPr>
          <a:xfrm>
            <a:off x="9082953" y="7338063"/>
            <a:ext cx="1372884" cy="761851"/>
          </a:xfrm>
          <a:prstGeom prst="homePlate">
            <a:avLst/>
          </a:prstGeom>
          <a:solidFill>
            <a:srgbClr val="ADE0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 </a:t>
            </a:r>
            <a:r>
              <a:rPr lang="de-DE" sz="2000" b="1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&amp; D</a:t>
            </a:r>
            <a:endParaRPr lang="en-US" sz="2000" b="1">
              <a:solidFill>
                <a:schemeClr val="tx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FAEA006-AB55-E7FD-25F2-7387625B4EB7}"/>
              </a:ext>
            </a:extLst>
          </p:cNvPr>
          <p:cNvSpPr txBox="1"/>
          <p:nvPr/>
        </p:nvSpPr>
        <p:spPr>
          <a:xfrm>
            <a:off x="8106937" y="8286750"/>
            <a:ext cx="1244251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Border</a:t>
            </a:r>
            <a:endParaRPr lang="en-US" sz="2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825FA3E-9E80-AAF5-BD0E-2E45739097EF}"/>
              </a:ext>
            </a:extLst>
          </p:cNvPr>
          <p:cNvSpPr txBox="1"/>
          <p:nvPr/>
        </p:nvSpPr>
        <p:spPr>
          <a:xfrm>
            <a:off x="2982123" y="8284987"/>
            <a:ext cx="2478564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Home Country</a:t>
            </a:r>
            <a:endParaRPr lang="en-US" sz="2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8A64288-6807-57E0-44EF-F4D08EE5F852}"/>
              </a:ext>
            </a:extLst>
          </p:cNvPr>
          <p:cNvSpPr txBox="1"/>
          <p:nvPr/>
        </p:nvSpPr>
        <p:spPr>
          <a:xfrm>
            <a:off x="11724167" y="8260289"/>
            <a:ext cx="3677610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Foreign Target Market</a:t>
            </a:r>
            <a:endParaRPr lang="en-US" sz="24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F80EF9E-F5E6-0C29-13DD-E38FDF7F8581}"/>
              </a:ext>
            </a:extLst>
          </p:cNvPr>
          <p:cNvSpPr txBox="1"/>
          <p:nvPr/>
        </p:nvSpPr>
        <p:spPr>
          <a:xfrm>
            <a:off x="8997609" y="1279641"/>
            <a:ext cx="5005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 3</a:t>
            </a:r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Sales and Production Subsidiary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94A7DBB-A058-F86D-F395-DF10AF97E6F2}"/>
              </a:ext>
            </a:extLst>
          </p:cNvPr>
          <p:cNvSpPr txBox="1"/>
          <p:nvPr/>
        </p:nvSpPr>
        <p:spPr>
          <a:xfrm>
            <a:off x="17301732" y="2251355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76DF779-3301-BB58-9E9C-2E268E5E3BFE}"/>
              </a:ext>
            </a:extLst>
          </p:cNvPr>
          <p:cNvCxnSpPr>
            <a:cxnSpLocks/>
            <a:endCxn id="56" idx="1"/>
          </p:cNvCxnSpPr>
          <p:nvPr/>
        </p:nvCxnSpPr>
        <p:spPr>
          <a:xfrm>
            <a:off x="17012109" y="2451410"/>
            <a:ext cx="289623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9B276389-CDCE-B73B-5CC8-1AAF91E3B5B5}"/>
              </a:ext>
            </a:extLst>
          </p:cNvPr>
          <p:cNvSpPr txBox="1"/>
          <p:nvPr/>
        </p:nvSpPr>
        <p:spPr>
          <a:xfrm>
            <a:off x="17301732" y="4068637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9D3D2122-9B91-3A47-B5B4-5C979D2EAE63}"/>
              </a:ext>
            </a:extLst>
          </p:cNvPr>
          <p:cNvCxnSpPr>
            <a:cxnSpLocks/>
            <a:endCxn id="58" idx="1"/>
          </p:cNvCxnSpPr>
          <p:nvPr/>
        </p:nvCxnSpPr>
        <p:spPr>
          <a:xfrm>
            <a:off x="17012109" y="4268692"/>
            <a:ext cx="289623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6EA100DD-71F6-871C-F261-F85ACC0F0B4E}"/>
              </a:ext>
            </a:extLst>
          </p:cNvPr>
          <p:cNvSpPr txBox="1"/>
          <p:nvPr/>
        </p:nvSpPr>
        <p:spPr>
          <a:xfrm>
            <a:off x="17301732" y="5716876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09D247DF-8E4F-F76E-3B5E-0B28263824D1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17012109" y="5916931"/>
            <a:ext cx="289623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2804C209-6392-9CAD-67B3-4BBC1D498707}"/>
              </a:ext>
            </a:extLst>
          </p:cNvPr>
          <p:cNvSpPr txBox="1"/>
          <p:nvPr/>
        </p:nvSpPr>
        <p:spPr>
          <a:xfrm>
            <a:off x="17305490" y="7513926"/>
            <a:ext cx="3834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9B7AF170-E771-C85E-0A24-55CF9E84969A}"/>
              </a:ext>
            </a:extLst>
          </p:cNvPr>
          <p:cNvCxnSpPr>
            <a:cxnSpLocks/>
            <a:endCxn id="62" idx="1"/>
          </p:cNvCxnSpPr>
          <p:nvPr/>
        </p:nvCxnSpPr>
        <p:spPr>
          <a:xfrm>
            <a:off x="17015867" y="7713981"/>
            <a:ext cx="289623" cy="0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F96412A1-17DC-E6A4-E765-178C357CED25}"/>
              </a:ext>
            </a:extLst>
          </p:cNvPr>
          <p:cNvCxnSpPr>
            <a:cxnSpLocks/>
          </p:cNvCxnSpPr>
          <p:nvPr/>
        </p:nvCxnSpPr>
        <p:spPr>
          <a:xfrm>
            <a:off x="8452361" y="2437325"/>
            <a:ext cx="639835" cy="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B08C6EFF-2DE7-4920-229B-ABD168EEE896}"/>
              </a:ext>
            </a:extLst>
          </p:cNvPr>
          <p:cNvCxnSpPr>
            <a:cxnSpLocks/>
          </p:cNvCxnSpPr>
          <p:nvPr/>
        </p:nvCxnSpPr>
        <p:spPr>
          <a:xfrm>
            <a:off x="8443118" y="4268691"/>
            <a:ext cx="639835" cy="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40C1C90B-8B8C-9A06-4CDA-4B4CE4E964AF}"/>
              </a:ext>
            </a:extLst>
          </p:cNvPr>
          <p:cNvCxnSpPr>
            <a:cxnSpLocks/>
          </p:cNvCxnSpPr>
          <p:nvPr/>
        </p:nvCxnSpPr>
        <p:spPr>
          <a:xfrm>
            <a:off x="8443118" y="5919271"/>
            <a:ext cx="639835" cy="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7583CBF-2570-6AF6-F2D2-1F8DBFF785BA}"/>
              </a:ext>
            </a:extLst>
          </p:cNvPr>
          <p:cNvCxnSpPr>
            <a:cxnSpLocks/>
          </p:cNvCxnSpPr>
          <p:nvPr/>
        </p:nvCxnSpPr>
        <p:spPr>
          <a:xfrm>
            <a:off x="8459506" y="7713979"/>
            <a:ext cx="639835" cy="2"/>
          </a:xfrm>
          <a:prstGeom prst="straightConnector1">
            <a:avLst/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TextBox 79">
            <a:extLst>
              <a:ext uri="{FF2B5EF4-FFF2-40B4-BE49-F238E27FC236}">
                <a16:creationId xmlns:a16="http://schemas.microsoft.com/office/drawing/2014/main" id="{58E920C8-714C-3674-76C0-C3D0BDEF9191}"/>
              </a:ext>
            </a:extLst>
          </p:cNvPr>
          <p:cNvSpPr txBox="1"/>
          <p:nvPr/>
        </p:nvSpPr>
        <p:spPr>
          <a:xfrm>
            <a:off x="8997610" y="3385844"/>
            <a:ext cx="5005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 4</a:t>
            </a:r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Region Center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467B924-A29D-E812-9670-481682B506FC}"/>
              </a:ext>
            </a:extLst>
          </p:cNvPr>
          <p:cNvSpPr txBox="1"/>
          <p:nvPr/>
        </p:nvSpPr>
        <p:spPr>
          <a:xfrm>
            <a:off x="8997608" y="5034251"/>
            <a:ext cx="50057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 5</a:t>
            </a:r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Full fledged insider 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9F5A68EE-13DD-F6B8-4A88-1E13F57B064A}"/>
              </a:ext>
            </a:extLst>
          </p:cNvPr>
          <p:cNvSpPr txBox="1"/>
          <p:nvPr/>
        </p:nvSpPr>
        <p:spPr>
          <a:xfrm>
            <a:off x="8975871" y="6546252"/>
            <a:ext cx="66304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Mode 6</a:t>
            </a:r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Transnational Organization </a:t>
            </a:r>
          </a:p>
          <a:p>
            <a:r>
              <a:rPr lang="de-DE" sz="24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by acquisition or greenfield investment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4321E0B-AE0A-F1EA-440E-DACCAEA1A345}"/>
              </a:ext>
            </a:extLst>
          </p:cNvPr>
          <p:cNvSpPr txBox="1"/>
          <p:nvPr/>
        </p:nvSpPr>
        <p:spPr>
          <a:xfrm>
            <a:off x="16248392" y="8271003"/>
            <a:ext cx="1846980" cy="40011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C-Customer</a:t>
            </a:r>
            <a:endParaRPr lang="en-US" sz="2000" b="1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extBox 14">
            <a:extLst>
              <a:ext uri="{FF2B5EF4-FFF2-40B4-BE49-F238E27FC236}">
                <a16:creationId xmlns:a16="http://schemas.microsoft.com/office/drawing/2014/main" id="{DAC5F64A-9E33-262B-562C-79F89058BBD5}"/>
              </a:ext>
            </a:extLst>
          </p:cNvPr>
          <p:cNvSpPr txBox="1"/>
          <p:nvPr/>
        </p:nvSpPr>
        <p:spPr>
          <a:xfrm>
            <a:off x="16409758" y="8889272"/>
            <a:ext cx="864429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Jenn</a:t>
            </a: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pic>
        <p:nvPicPr>
          <p:cNvPr id="4" name="Picture 3" descr="A logo of a bird and a nest&#10;&#10;AI-generated content may be incorrect.">
            <a:extLst>
              <a:ext uri="{FF2B5EF4-FFF2-40B4-BE49-F238E27FC236}">
                <a16:creationId xmlns:a16="http://schemas.microsoft.com/office/drawing/2014/main" id="{8B942451-D357-BBFE-73BE-104894CA47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1637" y="1086330"/>
            <a:ext cx="897926" cy="89792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A blue letter u with flowers and leaves&#10;&#10;AI-generated content may be incorrect.">
            <a:extLst>
              <a:ext uri="{FF2B5EF4-FFF2-40B4-BE49-F238E27FC236}">
                <a16:creationId xmlns:a16="http://schemas.microsoft.com/office/drawing/2014/main" id="{B2571423-757C-FD1E-2610-81CFFF591E6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686" y="3039812"/>
            <a:ext cx="590686" cy="653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A logo of a car&#10;&#10;AI-generated content may be incorrect.">
            <a:extLst>
              <a:ext uri="{FF2B5EF4-FFF2-40B4-BE49-F238E27FC236}">
                <a16:creationId xmlns:a16="http://schemas.microsoft.com/office/drawing/2014/main" id="{C9F8A9FB-FA7A-F789-43F2-98C85D011B8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5257" y="4823643"/>
            <a:ext cx="801544" cy="671961"/>
          </a:xfrm>
          <a:prstGeom prst="rect">
            <a:avLst/>
          </a:prstGeom>
        </p:spPr>
      </p:pic>
      <p:pic>
        <p:nvPicPr>
          <p:cNvPr id="12" name="Picture 11" descr="A blue and black logo&#10;&#10;AI-generated content may be incorrect.">
            <a:extLst>
              <a:ext uri="{FF2B5EF4-FFF2-40B4-BE49-F238E27FC236}">
                <a16:creationId xmlns:a16="http://schemas.microsoft.com/office/drawing/2014/main" id="{3241EC1F-DBC5-07F6-7EC1-1E9DCF2E225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9456" y="6598616"/>
            <a:ext cx="915579" cy="687081"/>
          </a:xfrm>
          <a:prstGeom prst="rect">
            <a:avLst/>
          </a:prstGeom>
        </p:spPr>
      </p:pic>
      <p:sp>
        <p:nvSpPr>
          <p:cNvPr id="3" name="TextBox 18">
            <a:extLst>
              <a:ext uri="{FF2B5EF4-FFF2-40B4-BE49-F238E27FC236}">
                <a16:creationId xmlns:a16="http://schemas.microsoft.com/office/drawing/2014/main" id="{D19E4A3B-8D2E-EDA0-B93D-2C3635566112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WOS Modes</a:t>
            </a:r>
          </a:p>
        </p:txBody>
      </p:sp>
    </p:spTree>
    <p:extLst>
      <p:ext uri="{BB962C8B-B14F-4D97-AF65-F5344CB8AC3E}">
        <p14:creationId xmlns:p14="http://schemas.microsoft.com/office/powerpoint/2010/main" val="1830086168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D936F-4C32-8199-78D9-85958CE30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F634E0-55BA-BA6F-81C5-A5D1C45001B7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188D2EC-4EF1-459B-79A8-902C27E705D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CFE7C2A-3A5F-F7F3-2F28-26FC1930D806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5DC80AF-85D3-3358-185F-BE48003E4C8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EE85D2EF-6B7C-B94C-B915-9D6A821DFA3E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AEEFB3EF-7872-E149-8E2A-D2EC691585FA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B6A22E61-EDFE-B40C-5B3B-9690DD6143E3}"/>
              </a:ext>
            </a:extLst>
          </p:cNvPr>
          <p:cNvSpPr txBox="1"/>
          <p:nvPr/>
        </p:nvSpPr>
        <p:spPr>
          <a:xfrm>
            <a:off x="414551" y="401177"/>
            <a:ext cx="1287960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-150" normalizeH="0" baseline="0" noProof="0">
                <a:ln>
                  <a:noFill/>
                </a:ln>
                <a:solidFill>
                  <a:srgbClr val="53DE4A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Zara's Global Entry Playbook</a:t>
            </a:r>
            <a:endParaRPr kumimoji="0" lang="en-US" sz="6000" b="1" i="0" u="none" strike="noStrike" kern="1200" cap="none" spc="-150" normalizeH="0" baseline="0" noProof="0">
              <a:ln>
                <a:noFill/>
              </a:ln>
              <a:solidFill>
                <a:srgbClr val="53DE4A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" name="Picture 10" descr="A black background with letters&#10;&#10;AI-generated content may be incorrect.">
            <a:extLst>
              <a:ext uri="{FF2B5EF4-FFF2-40B4-BE49-F238E27FC236}">
                <a16:creationId xmlns:a16="http://schemas.microsoft.com/office/drawing/2014/main" id="{7419139A-543D-9B0B-AD68-952D2BCECB65}"/>
              </a:ext>
            </a:extLst>
          </p:cNvPr>
          <p:cNvPicPr>
            <a:picLocks noChangeAspect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18" y="2679473"/>
            <a:ext cx="4762500" cy="4762500"/>
          </a:xfrm>
          <a:prstGeom prst="rect">
            <a:avLst/>
          </a:prstGeom>
        </p:spPr>
      </p:pic>
      <p:sp>
        <p:nvSpPr>
          <p:cNvPr id="17" name="TextBox 14">
            <a:extLst>
              <a:ext uri="{FF2B5EF4-FFF2-40B4-BE49-F238E27FC236}">
                <a16:creationId xmlns:a16="http://schemas.microsoft.com/office/drawing/2014/main" id="{90746C93-A306-0421-3397-1296153E570C}"/>
              </a:ext>
            </a:extLst>
          </p:cNvPr>
          <p:cNvSpPr txBox="1"/>
          <p:nvPr/>
        </p:nvSpPr>
        <p:spPr>
          <a:xfrm>
            <a:off x="16409758" y="8889272"/>
            <a:ext cx="864429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Jenn</a:t>
            </a: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y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DF129E0-D827-B569-DF2A-F3D50CEA7D9C}"/>
              </a:ext>
            </a:extLst>
          </p:cNvPr>
          <p:cNvSpPr txBox="1"/>
          <p:nvPr/>
        </p:nvSpPr>
        <p:spPr>
          <a:xfrm>
            <a:off x="16061687" y="9967240"/>
            <a:ext cx="2308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Images source: Google</a:t>
            </a:r>
          </a:p>
        </p:txBody>
      </p:sp>
      <p:pic>
        <p:nvPicPr>
          <p:cNvPr id="9" name="zara example 2">
            <a:hlinkClick r:id="" action="ppaction://media"/>
            <a:extLst>
              <a:ext uri="{FF2B5EF4-FFF2-40B4-BE49-F238E27FC236}">
                <a16:creationId xmlns:a16="http://schemas.microsoft.com/office/drawing/2014/main" id="{91A6F57A-942C-9126-7861-245AA3CCDD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15244" y="2348043"/>
            <a:ext cx="11396758" cy="6410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4727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9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4F299-B4F1-BB80-9902-6533A3C96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B57C643-C5A9-572B-3826-E6877A12CBDB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57FF527-EF83-B078-7D29-76625EB17BE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CC84E10-0810-DDD7-2F68-0D821984F0A6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11FD77C-425E-8DED-E151-5B1E4BB9C0A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DD88FB3-A815-CE2E-F032-D1459711493F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5B12FE5-5F6A-E8D1-F5FD-1C350E0BDDB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A709ECA3-379E-BD44-02FC-88C0828DA778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300AAC6-441F-5698-52BE-55E64431DE98}"/>
              </a:ext>
            </a:extLst>
          </p:cNvPr>
          <p:cNvSpPr txBox="1"/>
          <p:nvPr/>
        </p:nvSpPr>
        <p:spPr>
          <a:xfrm>
            <a:off x="1013813" y="1416802"/>
            <a:ext cx="14749351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7200" b="1" spc="-1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Routes to foreign Market </a:t>
            </a:r>
            <a:r>
              <a:rPr lang="en-US" sz="8800" b="1" spc="-1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Literature Review</a:t>
            </a:r>
            <a:endParaRPr lang="en-US"/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2D4B156-0338-6D29-07AF-FD332EBC7A6D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1EC76C9B-254A-1167-B02F-5B89296C56DB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472CAED7-6A31-F2A7-F90C-485222FD01B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13">
            <a:extLst>
              <a:ext uri="{FF2B5EF4-FFF2-40B4-BE49-F238E27FC236}">
                <a16:creationId xmlns:a16="http://schemas.microsoft.com/office/drawing/2014/main" id="{F652A242-2347-9B17-E181-7B8F5C571E1F}"/>
              </a:ext>
            </a:extLst>
          </p:cNvPr>
          <p:cNvSpPr txBox="1"/>
          <p:nvPr/>
        </p:nvSpPr>
        <p:spPr>
          <a:xfrm>
            <a:off x="1028700" y="4290697"/>
            <a:ext cx="11105399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Conducted Based on 5 step process followed in</a:t>
            </a:r>
            <a:r>
              <a:rPr lang="de-DE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: </a:t>
            </a:r>
          </a:p>
          <a:p>
            <a:r>
              <a:rPr lang="en-US" sz="2800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Schmitz/Urbano/</a:t>
            </a:r>
            <a:r>
              <a:rPr lang="en-US" sz="2800" err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Dandolini</a:t>
            </a:r>
            <a:r>
              <a:rPr lang="en-US" sz="2800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/de Souza/Guerrero, 2017: Innovation and entrepreneurship in the academic setting: a systematic literature review, in: International Entrepreneurship and Management Journal 13, 369-395.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B9365B-B47F-CC55-5A79-BEF79F90EB54}"/>
              </a:ext>
            </a:extLst>
          </p:cNvPr>
          <p:cNvSpPr txBox="1"/>
          <p:nvPr/>
        </p:nvSpPr>
        <p:spPr>
          <a:xfrm>
            <a:off x="16341214" y="8976356"/>
            <a:ext cx="932974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2305666096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2F899-8409-869B-4007-2A0B9E734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0E42481-FFF5-5543-1D1F-6B673D40EE42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4F2BFE0-C29F-540B-9BD2-8ECAB8D704BE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3CAF9FAE-7115-D042-A710-EDD235CE6E4B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4436F49-111F-DBDB-3903-D55E6B88268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6F75B9C4-50F1-CC86-5864-DC20191DCF0C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DA73344B-8BCD-8F3A-F60B-4C10BE422092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50651FB3-7C90-23CA-2A73-FF41994E22CE}"/>
              </a:ext>
            </a:extLst>
          </p:cNvPr>
          <p:cNvSpPr txBox="1"/>
          <p:nvPr/>
        </p:nvSpPr>
        <p:spPr>
          <a:xfrm>
            <a:off x="621701" y="354032"/>
            <a:ext cx="1287960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54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Step 1 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Search Keywords</a:t>
            </a:r>
            <a:endParaRPr lang="en-US" sz="6000" b="1" spc="-150">
              <a:solidFill>
                <a:srgbClr val="BDFF72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F40C20-BA72-A45B-9F29-22B2288649FD}"/>
              </a:ext>
            </a:extLst>
          </p:cNvPr>
          <p:cNvSpPr txBox="1"/>
          <p:nvPr/>
        </p:nvSpPr>
        <p:spPr>
          <a:xfrm>
            <a:off x="617617" y="1411605"/>
            <a:ext cx="14140741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2800" b="1">
                <a:solidFill>
                  <a:schemeClr val="bg1"/>
                </a:solidFill>
                <a:latin typeface="Poppins"/>
                <a:cs typeface="Poppins"/>
              </a:rPr>
              <a:t>Goal: </a:t>
            </a:r>
            <a:r>
              <a:rPr lang="de-DE" sz="2800" err="1">
                <a:solidFill>
                  <a:schemeClr val="bg1"/>
                </a:solidFill>
                <a:latin typeface="Poppins"/>
                <a:cs typeface="Poppins"/>
              </a:rPr>
              <a:t>Identification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de-DE" sz="2800" err="1">
                <a:solidFill>
                  <a:schemeClr val="bg1"/>
                </a:solidFill>
                <a:latin typeface="Poppins"/>
                <a:cs typeface="Poppins"/>
              </a:rPr>
              <a:t>of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de-DE" sz="2800" err="1">
                <a:solidFill>
                  <a:schemeClr val="bg1"/>
                </a:solidFill>
                <a:latin typeface="Poppins"/>
                <a:cs typeface="Poppins"/>
              </a:rPr>
              <a:t>keywords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de-DE" sz="2800" err="1">
                <a:solidFill>
                  <a:schemeClr val="bg1"/>
                </a:solidFill>
                <a:latin typeface="Poppins"/>
                <a:cs typeface="Poppins"/>
              </a:rPr>
              <a:t>related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de-DE" sz="2800" err="1">
                <a:solidFill>
                  <a:schemeClr val="bg1"/>
                </a:solidFill>
                <a:latin typeface="Poppins"/>
                <a:cs typeface="Poppins"/>
              </a:rPr>
              <a:t>to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US" sz="2800">
                <a:solidFill>
                  <a:schemeClr val="bg1"/>
                </a:solidFill>
                <a:latin typeface="Poppins"/>
                <a:cs typeface="Poppins"/>
              </a:rPr>
              <a:t>“Routes to foreign Market”</a:t>
            </a:r>
          </a:p>
          <a:p>
            <a:r>
              <a:rPr lang="en-US" sz="2800" b="1">
                <a:solidFill>
                  <a:schemeClr val="bg1"/>
                </a:solidFill>
                <a:latin typeface="Poppins"/>
                <a:cs typeface="Poppins"/>
              </a:rPr>
              <a:t>Sources used for identification:</a:t>
            </a:r>
            <a:r>
              <a:rPr lang="en-US" sz="3600" b="1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US" sz="2800">
                <a:solidFill>
                  <a:schemeClr val="bg1"/>
                </a:solidFill>
                <a:latin typeface="Poppins"/>
                <a:cs typeface="Poppins"/>
              </a:rPr>
              <a:t>Pre-reading materials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3B4B43-5871-50FE-73CD-CB68E12267B5}"/>
              </a:ext>
            </a:extLst>
          </p:cNvPr>
          <p:cNvSpPr txBox="1"/>
          <p:nvPr/>
        </p:nvSpPr>
        <p:spPr>
          <a:xfrm>
            <a:off x="1007613" y="2704304"/>
            <a:ext cx="16243697" cy="58308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>
                <a:solidFill>
                  <a:schemeClr val="bg1"/>
                </a:solidFill>
                <a:latin typeface="Poppins"/>
                <a:cs typeface="Poppins"/>
              </a:rPr>
              <a:t>Primary keywords chosen: </a:t>
            </a:r>
          </a:p>
          <a:p>
            <a:pPr algn="ctr">
              <a:lnSpc>
                <a:spcPct val="150000"/>
              </a:lnSpc>
            </a:pPr>
            <a:r>
              <a:rPr lang="en-US" sz="3600">
                <a:solidFill>
                  <a:srgbClr val="53DE4A"/>
                </a:solidFill>
                <a:latin typeface="Poppins"/>
                <a:cs typeface="Poppins"/>
              </a:rPr>
              <a:t>"entry mode", "entry strategy", "global strategy", "routes to market", </a:t>
            </a:r>
            <a:r>
              <a:rPr lang="en-US" sz="3600">
                <a:solidFill>
                  <a:srgbClr val="00B0F0"/>
                </a:solidFill>
                <a:latin typeface="Poppins"/>
                <a:cs typeface="Poppins"/>
              </a:rPr>
              <a:t>"international trade", "international business", "global market", "foreign</a:t>
            </a:r>
            <a:r>
              <a:rPr lang="en-US" sz="3600">
                <a:solidFill>
                  <a:schemeClr val="accent2">
                    <a:lumMod val="75000"/>
                  </a:schemeClr>
                </a:solidFill>
                <a:latin typeface="Poppins"/>
                <a:cs typeface="Poppins"/>
              </a:rPr>
              <a:t> </a:t>
            </a:r>
            <a:r>
              <a:rPr lang="en-US" sz="3600">
                <a:solidFill>
                  <a:schemeClr val="accent6">
                    <a:lumMod val="75000"/>
                  </a:schemeClr>
                </a:solidFill>
                <a:latin typeface="Poppins"/>
                <a:cs typeface="Poppins"/>
              </a:rPr>
              <a:t>entry", "foreign market", "international market", "international joint </a:t>
            </a:r>
            <a:r>
              <a:rPr lang="en-US" sz="3600">
                <a:solidFill>
                  <a:srgbClr val="FFFF66"/>
                </a:solidFill>
                <a:latin typeface="Poppins"/>
                <a:cs typeface="Poppins"/>
              </a:rPr>
              <a:t>venture", "joint venture", "franchise", "foreign license", "license", "foreign </a:t>
            </a:r>
            <a:r>
              <a:rPr lang="en-US" sz="3600">
                <a:solidFill>
                  <a:schemeClr val="accent1">
                    <a:lumMod val="20000"/>
                    <a:lumOff val="80000"/>
                  </a:schemeClr>
                </a:solidFill>
                <a:latin typeface="Poppins"/>
                <a:cs typeface="Poppins"/>
              </a:rPr>
              <a:t>direct investment", "outsource", "acquisition", "market selection", </a:t>
            </a:r>
            <a:r>
              <a:rPr lang="en-US" sz="3600">
                <a:solidFill>
                  <a:schemeClr val="accent4">
                    <a:lumMod val="50000"/>
                  </a:schemeClr>
                </a:solidFill>
                <a:latin typeface="Poppins"/>
                <a:cs typeface="Poppins"/>
              </a:rPr>
              <a:t>"</a:t>
            </a:r>
            <a:r>
              <a:rPr lang="en-US" sz="3600">
                <a:solidFill>
                  <a:srgbClr val="FF3399"/>
                </a:solidFill>
                <a:latin typeface="Poppins"/>
                <a:cs typeface="Poppins"/>
              </a:rPr>
              <a:t>internationalization", "relocate corporate", "Greenfield", "multinational</a:t>
            </a:r>
            <a:r>
              <a:rPr lang="en-US" sz="3600">
                <a:solidFill>
                  <a:schemeClr val="accent4">
                    <a:lumMod val="50000"/>
                  </a:schemeClr>
                </a:solidFill>
                <a:latin typeface="Poppins"/>
                <a:cs typeface="Poppins"/>
              </a:rPr>
              <a:t>".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78A432-2697-DBBF-F2F6-DEC98F874913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73904994-CFCD-50A2-CE22-D34D7295F633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rgbClr val="FFFFFF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rgbClr val="FFFFFF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182955433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3EE07E-6023-C50D-A9BC-6DB30BE50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35D8886-07E3-5C8B-7F89-1B9CBA9ACFFE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430D0F3-9A6F-1313-67BC-2E4F69B5019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2838EDB5-35D4-F70D-1190-B7E5704601AA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51EA86A-2DBB-1438-E76A-4532CD5CB07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FF8896CD-9762-130B-029B-62443AB8AA8B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7045715C-EC03-FB8A-DDDC-96B904505407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FB2616-1C18-277B-5F6C-BDD79C7FE55C}"/>
              </a:ext>
            </a:extLst>
          </p:cNvPr>
          <p:cNvSpPr txBox="1"/>
          <p:nvPr/>
        </p:nvSpPr>
        <p:spPr>
          <a:xfrm>
            <a:off x="1013283" y="2957420"/>
            <a:ext cx="11620910" cy="2305246"/>
          </a:xfrm>
          <a:prstGeom prst="rect">
            <a:avLst/>
          </a:prstGeom>
          <a:solidFill>
            <a:srgbClr val="012B1B"/>
          </a:solidFill>
          <a:ln>
            <a:solidFill>
              <a:schemeClr val="bg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200" b="1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2.1 Boolean Search String:</a:t>
            </a: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(TS=("entry mode*") OR TS=(“entry </a:t>
            </a:r>
            <a:r>
              <a:rPr lang="en-US" sz="1600" kern="100" err="1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strateg</a:t>
            </a: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*”) OR TS=("global </a:t>
            </a:r>
            <a:r>
              <a:rPr lang="en-US" sz="1600" kern="100" err="1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strateg</a:t>
            </a: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*") OR TS=("routes to market") OR TS=("international *trade") OR TS=("international business*") OR TS=("global market*") OR TS=("foreign entry") OR TS=("foreign market*") OR TS=("international market*") OR TS=("international joint venture*") OR TS=("joint venture*") OR TS=("</a:t>
            </a:r>
            <a:r>
              <a:rPr lang="en-US" sz="1600" kern="100" err="1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franchis</a:t>
            </a: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*") OR TS=("foreign </a:t>
            </a:r>
            <a:r>
              <a:rPr lang="en-US" sz="1600" kern="100" err="1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licens</a:t>
            </a: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*") OR TS=("</a:t>
            </a:r>
            <a:r>
              <a:rPr lang="en-US" sz="1600" kern="100" err="1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licens</a:t>
            </a: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*") OR  TS=("foreign direct investment") OR TS=("</a:t>
            </a:r>
            <a:r>
              <a:rPr lang="en-US" sz="1600" kern="100" err="1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outsourc</a:t>
            </a: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*") OR TS=("acquisition*") OR TS=("market selection") OR TS=("internationalization") OR TS=("</a:t>
            </a:r>
            <a:r>
              <a:rPr lang="en-US" sz="1600" kern="100" err="1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relocat</a:t>
            </a:r>
            <a:r>
              <a:rPr lang="en-US" sz="16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* corporate") OR TS=(“Greenfield”) OR TS=("multination*"))</a:t>
            </a:r>
            <a:endParaRPr lang="en-US" sz="1600">
              <a:solidFill>
                <a:schemeClr val="bg1"/>
              </a:solidFill>
              <a:latin typeface="Poppins"/>
              <a:cs typeface="Poppin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B2D005-5749-5E44-EFB4-D57FA6E2BF18}"/>
              </a:ext>
            </a:extLst>
          </p:cNvPr>
          <p:cNvSpPr txBox="1"/>
          <p:nvPr/>
        </p:nvSpPr>
        <p:spPr>
          <a:xfrm>
            <a:off x="1011760" y="5456219"/>
            <a:ext cx="7967309" cy="463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200" b="1" kern="100">
                <a:solidFill>
                  <a:srgbClr val="FFFFFF"/>
                </a:solidFill>
                <a:latin typeface="Poppins"/>
                <a:ea typeface="Aptos" panose="020B0004020202020204" pitchFamily="34" charset="0"/>
                <a:cs typeface="Poppins"/>
              </a:rPr>
              <a:t>2.2 WOS Filters Used</a:t>
            </a:r>
            <a:r>
              <a:rPr lang="en-US" sz="2200" b="1" kern="100">
                <a:solidFill>
                  <a:srgbClr val="FFFFFF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:</a:t>
            </a:r>
            <a:r>
              <a:rPr lang="en-US" sz="2200">
                <a:solidFill>
                  <a:srgbClr val="FFFFFF"/>
                </a:solidFill>
                <a:latin typeface="Poppins"/>
                <a:cs typeface="Poppins"/>
              </a:rPr>
              <a:t> 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DF3BAE9-A791-60B6-11E3-553BC0188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4755719"/>
              </p:ext>
            </p:extLst>
          </p:nvPr>
        </p:nvGraphicFramePr>
        <p:xfrm>
          <a:off x="1065251" y="5867966"/>
          <a:ext cx="16157497" cy="2834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59909">
                  <a:extLst>
                    <a:ext uri="{9D8B030D-6E8A-4147-A177-3AD203B41FA5}">
                      <a16:colId xmlns:a16="http://schemas.microsoft.com/office/drawing/2014/main" val="555455204"/>
                    </a:ext>
                  </a:extLst>
                </a:gridCol>
                <a:gridCol w="11597588">
                  <a:extLst>
                    <a:ext uri="{9D8B030D-6E8A-4147-A177-3AD203B41FA5}">
                      <a16:colId xmlns:a16="http://schemas.microsoft.com/office/drawing/2014/main" val="2804508557"/>
                    </a:ext>
                  </a:extLst>
                </a:gridCol>
              </a:tblGrid>
              <a:tr h="297358">
                <a:tc>
                  <a:txBody>
                    <a:bodyPr/>
                    <a:lstStyle/>
                    <a:p>
                      <a:r>
                        <a:rPr lang="en-US" sz="1600" b="1" kern="120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Parameter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kern="120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Selection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091078"/>
                  </a:ext>
                </a:extLst>
              </a:tr>
              <a:tr h="29735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Selection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TS topic based (title, keyword, abstract)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318452"/>
                  </a:ext>
                </a:extLst>
              </a:tr>
              <a:tr h="29735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Language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English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271705"/>
                  </a:ext>
                </a:extLst>
              </a:tr>
              <a:tr h="29735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Publication Date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2014-2025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135743"/>
                  </a:ext>
                </a:extLst>
              </a:tr>
              <a:tr h="29735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Document Type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Article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9737040"/>
                  </a:ext>
                </a:extLst>
              </a:tr>
              <a:tr h="297358">
                <a:tc>
                  <a:txBody>
                    <a:bodyPr/>
                    <a:lstStyle/>
                    <a:p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Web of Science Categories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Economics, Management, Business, Business finance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872015"/>
                  </a:ext>
                </a:extLst>
              </a:tr>
              <a:tr h="743395">
                <a:tc>
                  <a:txBody>
                    <a:bodyPr/>
                    <a:lstStyle/>
                    <a:p>
                      <a:r>
                        <a:rPr lang="en-US" sz="1600" kern="120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Publication title sources</a:t>
                      </a:r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Journal of International Business Studies, International Business Review, Journal of World Business, Strategic Management Journal, Journal of International Marketing, Long Range Planning, journal of business research, Journal of marketing channels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0137791"/>
                  </a:ext>
                </a:extLst>
              </a:tr>
            </a:tbl>
          </a:graphicData>
        </a:graphic>
      </p:graphicFrame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C881391A-89B8-05C3-097F-0CA907AC2D89}"/>
              </a:ext>
            </a:extLst>
          </p:cNvPr>
          <p:cNvSpPr/>
          <p:nvPr/>
        </p:nvSpPr>
        <p:spPr>
          <a:xfrm>
            <a:off x="13194631" y="2960106"/>
            <a:ext cx="4680140" cy="2184369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kern="100">
                <a:solidFill>
                  <a:srgbClr val="FFFFFF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Total initial output from Web of Science: </a:t>
            </a:r>
            <a:r>
              <a:rPr lang="en-US" sz="2400" b="1" kern="100">
                <a:solidFill>
                  <a:srgbClr val="FFFFFF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3738 Articles</a:t>
            </a:r>
            <a:endParaRPr lang="en-US" sz="2400" b="1" kern="100">
              <a:solidFill>
                <a:srgbClr val="FFFFFF"/>
              </a:solidFill>
              <a:effectLst/>
              <a:latin typeface="Poppins" panose="00000500000000000000" pitchFamily="2" charset="0"/>
              <a:ea typeface="Aptos" panose="020B00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8AC5C3-A9BC-0121-4828-EDE94D189C97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EDE66F2E-299B-D2FB-2B79-8C87D1844F97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26" name="TextBox 7">
            <a:extLst>
              <a:ext uri="{FF2B5EF4-FFF2-40B4-BE49-F238E27FC236}">
                <a16:creationId xmlns:a16="http://schemas.microsoft.com/office/drawing/2014/main" id="{DC00B4D7-63E3-AE8C-B3DE-E4DEDF9DCF2B}"/>
              </a:ext>
            </a:extLst>
          </p:cNvPr>
          <p:cNvSpPr txBox="1"/>
          <p:nvPr/>
        </p:nvSpPr>
        <p:spPr>
          <a:xfrm>
            <a:off x="621701" y="354032"/>
            <a:ext cx="12879608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Step 2 </a:t>
            </a:r>
            <a:r>
              <a:rPr lang="en-US" sz="60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Articles Search</a:t>
            </a:r>
            <a:endParaRPr lang="en-US" sz="5400" spc="-150">
              <a:solidFill>
                <a:srgbClr val="BDFF72"/>
              </a:solidFill>
              <a:latin typeface="Poppins"/>
              <a:ea typeface="Poppins"/>
              <a:cs typeface="Poppins"/>
            </a:endParaRPr>
          </a:p>
          <a:p>
            <a:pPr marL="0" lvl="0" indent="0" algn="l"/>
            <a:endParaRPr lang="en-US" sz="5400" b="1" spc="-150">
              <a:solidFill>
                <a:srgbClr val="FFFFFF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2D0E2B0-1E23-E090-8B13-711C02542FCC}"/>
              </a:ext>
            </a:extLst>
          </p:cNvPr>
          <p:cNvSpPr txBox="1"/>
          <p:nvPr/>
        </p:nvSpPr>
        <p:spPr>
          <a:xfrm>
            <a:off x="617617" y="1411605"/>
            <a:ext cx="1414074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2800" b="1">
                <a:solidFill>
                  <a:srgbClr val="FFFFFF"/>
                </a:solidFill>
                <a:latin typeface="Poppins"/>
                <a:cs typeface="Poppins"/>
              </a:rPr>
              <a:t>Goal: </a:t>
            </a:r>
            <a:r>
              <a:rPr lang="de-DE" sz="2800">
                <a:solidFill>
                  <a:srgbClr val="FFFFFF"/>
                </a:solidFill>
                <a:latin typeface="Poppins"/>
                <a:cs typeface="Poppins"/>
              </a:rPr>
              <a:t>Search relevant </a:t>
            </a:r>
            <a:r>
              <a:rPr lang="de-DE" sz="2800" err="1">
                <a:solidFill>
                  <a:srgbClr val="FFFFFF"/>
                </a:solidFill>
                <a:latin typeface="Poppins"/>
                <a:cs typeface="Poppins"/>
              </a:rPr>
              <a:t>articles</a:t>
            </a:r>
            <a:r>
              <a:rPr lang="de-DE" sz="280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lang="de-DE" sz="2800" err="1">
                <a:solidFill>
                  <a:srgbClr val="FFFFFF"/>
                </a:solidFill>
                <a:latin typeface="Poppins"/>
                <a:cs typeface="Poppins"/>
              </a:rPr>
              <a:t>about</a:t>
            </a:r>
            <a:r>
              <a:rPr lang="de-DE" sz="2800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lang="en-US" sz="2800">
                <a:solidFill>
                  <a:srgbClr val="FFFFFF"/>
                </a:solidFill>
                <a:latin typeface="Poppins"/>
                <a:cs typeface="Poppins"/>
              </a:rPr>
              <a:t>“Routes to foreign Market” in the academic setting</a:t>
            </a:r>
            <a:endParaRPr lang="en-US">
              <a:solidFill>
                <a:srgbClr val="FFFFFF"/>
              </a:solidFill>
            </a:endParaRPr>
          </a:p>
          <a:p>
            <a:r>
              <a:rPr lang="en-US" sz="2800" b="1">
                <a:solidFill>
                  <a:srgbClr val="FFFFFF"/>
                </a:solidFill>
                <a:latin typeface="Poppins"/>
                <a:cs typeface="Poppins"/>
              </a:rPr>
              <a:t>Chosen Database: </a:t>
            </a:r>
            <a:r>
              <a:rPr lang="en-US" sz="2400" b="1">
                <a:solidFill>
                  <a:srgbClr val="FFFFFF"/>
                </a:solidFill>
                <a:latin typeface="Poppins"/>
                <a:cs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of Science</a:t>
            </a:r>
            <a:r>
              <a:rPr lang="en-US" sz="2400" b="1">
                <a:solidFill>
                  <a:srgbClr val="FFFFFF"/>
                </a:solidFill>
                <a:latin typeface="Poppins"/>
                <a:cs typeface="Poppins"/>
              </a:rPr>
              <a:t> </a:t>
            </a:r>
            <a:r>
              <a:rPr lang="en-US" sz="2400">
                <a:solidFill>
                  <a:srgbClr val="FFFFFF"/>
                </a:solidFill>
                <a:latin typeface="Poppins"/>
                <a:cs typeface="Poppins"/>
              </a:rPr>
              <a:t>(free source)</a:t>
            </a:r>
            <a:endParaRPr lang="en-US" sz="240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736353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/>
      <p:bldP spid="1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B92B4-E36A-1AFE-CE81-DE2B1F965A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692964-F480-30B5-AAF5-C82812B44DA3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A3FB503-3260-526E-34B0-DF15643ED68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D99DFDCF-45DB-8A67-8716-08A88235BD69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EFCAF390-E554-A48B-1BC0-1A62A55834C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9FAEB302-26D6-F5BE-C8A7-F06EFC3126D0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rgbClr val="FFFFFF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46CA446D-3718-8E68-A260-7F8BF6DEF79A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4F60D7F-BE54-3EF3-9E8E-EBE38DA0CD2C}"/>
              </a:ext>
            </a:extLst>
          </p:cNvPr>
          <p:cNvSpPr txBox="1"/>
          <p:nvPr/>
        </p:nvSpPr>
        <p:spPr>
          <a:xfrm>
            <a:off x="1020218" y="3180281"/>
            <a:ext cx="3836090" cy="497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2400" b="1" kern="100">
                <a:solidFill>
                  <a:srgbClr val="FFFFFF"/>
                </a:solidFill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2.3 Excel Filters Used</a:t>
            </a:r>
            <a:r>
              <a:rPr lang="en-US" sz="2400" b="1" kern="100">
                <a:solidFill>
                  <a:srgbClr val="FFFFFF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:</a:t>
            </a:r>
            <a:endParaRPr lang="en-US" sz="2400">
              <a:solidFill>
                <a:srgbClr val="FFFFFF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6B7FFD31-AC0C-777C-7E97-74F6E39C59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8610253"/>
              </p:ext>
            </p:extLst>
          </p:nvPr>
        </p:nvGraphicFramePr>
        <p:xfrm>
          <a:off x="1016545" y="3688867"/>
          <a:ext cx="9083069" cy="13716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71993">
                  <a:extLst>
                    <a:ext uri="{9D8B030D-6E8A-4147-A177-3AD203B41FA5}">
                      <a16:colId xmlns:a16="http://schemas.microsoft.com/office/drawing/2014/main" val="555455204"/>
                    </a:ext>
                  </a:extLst>
                </a:gridCol>
                <a:gridCol w="4211076">
                  <a:extLst>
                    <a:ext uri="{9D8B030D-6E8A-4147-A177-3AD203B41FA5}">
                      <a16:colId xmlns:a16="http://schemas.microsoft.com/office/drawing/2014/main" val="2804508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kern="120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Parameter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>
                          <a:solidFill>
                            <a:schemeClr val="bg1"/>
                          </a:solidFill>
                          <a:latin typeface="Poppins"/>
                          <a:ea typeface="+mn-ea"/>
                          <a:cs typeface="Poppins"/>
                        </a:rPr>
                        <a:t>Selection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09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Times Cited, All Databases 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Greater than 50</a:t>
                      </a:r>
                      <a:endParaRPr lang="en-US" sz="2400">
                        <a:solidFill>
                          <a:schemeClr val="bg1"/>
                        </a:solidFill>
                        <a:latin typeface="Poppins"/>
                        <a:cs typeface="Poppin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318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24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S</a:t>
                      </a:r>
                      <a:r>
                        <a:rPr lang="en-US" sz="24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ince 2013 Usage Count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>
                          <a:solidFill>
                            <a:schemeClr val="bg1"/>
                          </a:solidFill>
                          <a:latin typeface="Poppins"/>
                          <a:cs typeface="Poppins"/>
                        </a:rPr>
                        <a:t>Greater than 150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2B1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8271705"/>
                  </a:ext>
                </a:extLst>
              </a:tr>
            </a:tbl>
          </a:graphicData>
        </a:graphic>
      </p:graphicFrame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0D1033C-F0CC-05C7-466E-EF759D44C3D4}"/>
              </a:ext>
            </a:extLst>
          </p:cNvPr>
          <p:cNvSpPr/>
          <p:nvPr/>
        </p:nvSpPr>
        <p:spPr>
          <a:xfrm>
            <a:off x="6651368" y="5615762"/>
            <a:ext cx="4976457" cy="14046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kern="10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Final</a:t>
            </a:r>
            <a:r>
              <a:rPr lang="en-US" sz="2400" b="1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 output after </a:t>
            </a:r>
            <a:r>
              <a:rPr lang="en-US" sz="2400" b="1" kern="100" err="1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filteration</a:t>
            </a:r>
            <a:r>
              <a:rPr lang="en-US" sz="2400" b="1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: </a:t>
            </a:r>
            <a:r>
              <a:rPr lang="en-US" sz="2400" b="1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  <a:hlinkClick r:id="rId3"/>
              </a:rPr>
              <a:t>396 Articles</a:t>
            </a:r>
            <a:endParaRPr lang="en-US" sz="2400" b="1" kern="100">
              <a:solidFill>
                <a:schemeClr val="tx1">
                  <a:lumMod val="95000"/>
                  <a:lumOff val="5000"/>
                </a:schemeClr>
              </a:solidFill>
              <a:effectLst/>
              <a:latin typeface="Poppins" panose="00000500000000000000" pitchFamily="2" charset="0"/>
              <a:ea typeface="Aptos" panose="020B00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0C8758-DB1F-1056-1A17-1ACCEC4A9966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sp>
        <p:nvSpPr>
          <p:cNvPr id="11" name="TextBox 18">
            <a:extLst>
              <a:ext uri="{FF2B5EF4-FFF2-40B4-BE49-F238E27FC236}">
                <a16:creationId xmlns:a16="http://schemas.microsoft.com/office/drawing/2014/main" id="{6A9F00C2-E622-63F2-EFF2-112961023629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3320194-992D-9DE6-04CB-F7660B58F74D}"/>
              </a:ext>
            </a:extLst>
          </p:cNvPr>
          <p:cNvSpPr txBox="1"/>
          <p:nvPr/>
        </p:nvSpPr>
        <p:spPr>
          <a:xfrm>
            <a:off x="621701" y="354032"/>
            <a:ext cx="12879608" cy="1754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54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Step 2 </a:t>
            </a:r>
            <a:r>
              <a:rPr lang="en-US" sz="6000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ea typeface="Poppins"/>
                <a:cs typeface="Poppins"/>
                <a:sym typeface="Poppins"/>
              </a:rPr>
              <a:t>Articles Search</a:t>
            </a:r>
            <a:endParaRPr lang="en-US" sz="5400" spc="-150">
              <a:solidFill>
                <a:srgbClr val="BDFF72"/>
              </a:solidFill>
              <a:latin typeface="Poppins"/>
              <a:ea typeface="Poppins"/>
              <a:cs typeface="Poppins"/>
            </a:endParaRPr>
          </a:p>
          <a:p>
            <a:pPr marL="0" lvl="0" indent="0" algn="l"/>
            <a:endParaRPr lang="en-US" sz="5400" b="1" spc="-150">
              <a:solidFill>
                <a:srgbClr val="012B1B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CF6894-DF84-D9A7-E5BF-C859525557E6}"/>
              </a:ext>
            </a:extLst>
          </p:cNvPr>
          <p:cNvSpPr txBox="1"/>
          <p:nvPr/>
        </p:nvSpPr>
        <p:spPr>
          <a:xfrm>
            <a:off x="617617" y="1411605"/>
            <a:ext cx="1414074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de-DE" sz="2800" b="1">
                <a:solidFill>
                  <a:schemeClr val="bg1"/>
                </a:solidFill>
                <a:latin typeface="Poppins"/>
                <a:cs typeface="Poppins"/>
              </a:rPr>
              <a:t>Goal: 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Search relevant </a:t>
            </a:r>
            <a:r>
              <a:rPr lang="de-DE" sz="2800" err="1">
                <a:solidFill>
                  <a:schemeClr val="bg1"/>
                </a:solidFill>
                <a:latin typeface="Poppins"/>
                <a:cs typeface="Poppins"/>
              </a:rPr>
              <a:t>articles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de-DE" sz="2800" err="1">
                <a:solidFill>
                  <a:schemeClr val="bg1"/>
                </a:solidFill>
                <a:latin typeface="Poppins"/>
                <a:cs typeface="Poppins"/>
              </a:rPr>
              <a:t>about</a:t>
            </a:r>
            <a:r>
              <a:rPr lang="de-DE" sz="2800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US" sz="2800">
                <a:solidFill>
                  <a:schemeClr val="bg1"/>
                </a:solidFill>
                <a:latin typeface="Poppins"/>
                <a:cs typeface="Poppins"/>
              </a:rPr>
              <a:t>“Routes to foreign Market” in the academic setting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n-US" sz="2800" b="1">
                <a:solidFill>
                  <a:schemeClr val="bg1"/>
                </a:solidFill>
                <a:latin typeface="Poppins"/>
                <a:cs typeface="Poppins"/>
              </a:rPr>
              <a:t>Chosen Database: </a:t>
            </a:r>
            <a:r>
              <a:rPr lang="en-US" sz="2400" b="1">
                <a:solidFill>
                  <a:schemeClr val="bg1"/>
                </a:solidFill>
                <a:latin typeface="Poppins"/>
                <a:cs typeface="Poppi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 of Science</a:t>
            </a:r>
            <a:r>
              <a:rPr lang="en-US" sz="2400" b="1">
                <a:solidFill>
                  <a:schemeClr val="bg1"/>
                </a:solidFill>
                <a:latin typeface="Poppins"/>
                <a:cs typeface="Poppins"/>
              </a:rPr>
              <a:t> </a:t>
            </a:r>
            <a:r>
              <a:rPr lang="en-US" sz="2400">
                <a:solidFill>
                  <a:schemeClr val="bg1"/>
                </a:solidFill>
                <a:latin typeface="Poppins"/>
                <a:cs typeface="Poppins"/>
              </a:rPr>
              <a:t>(free source)</a:t>
            </a:r>
            <a:endParaRPr lang="en-US" sz="2400">
              <a:solidFill>
                <a:schemeClr val="bg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966726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106D0-1505-A3CF-2C43-ABFCC9834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1FB2249-6FF6-D495-DD49-E2DF7A253147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2C0B89C-0B77-E683-C592-3245BD97F8A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E16BBC53-53C2-BE53-F53D-7748AA3B19F7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846DCE5-93B4-3353-BB3B-7E36C14D8C2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F65CA067-8631-EA94-E196-48455676AC01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197999CD-3B36-D8B6-F5F1-8902631927D3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1F37BB43-BEEC-1502-491C-395E011D5DFC}"/>
              </a:ext>
            </a:extLst>
          </p:cNvPr>
          <p:cNvSpPr txBox="1"/>
          <p:nvPr/>
        </p:nvSpPr>
        <p:spPr>
          <a:xfrm>
            <a:off x="328966" y="316771"/>
            <a:ext cx="1287960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54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Step 3 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Bibliometric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ABE345-8A1E-70E1-FEC9-277F3EFCD223}"/>
              </a:ext>
            </a:extLst>
          </p:cNvPr>
          <p:cNvSpPr txBox="1"/>
          <p:nvPr/>
        </p:nvSpPr>
        <p:spPr>
          <a:xfrm>
            <a:off x="328966" y="1249793"/>
            <a:ext cx="13132212" cy="10600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800" b="1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Goal: </a:t>
            </a:r>
            <a:r>
              <a:rPr lang="en-US" sz="28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Analyze patterns and trends from the </a:t>
            </a:r>
            <a:r>
              <a:rPr lang="en-US" sz="2800" b="1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396 Articles </a:t>
            </a:r>
            <a:r>
              <a:rPr lang="en-US" sz="28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using columns like publication year, journal, author keywords, citation </a:t>
            </a:r>
            <a:r>
              <a:rPr lang="en-US" sz="2800" kern="100">
                <a:solidFill>
                  <a:schemeClr val="bg1"/>
                </a:solidFill>
                <a:latin typeface="Poppins"/>
                <a:ea typeface="Aptos" panose="020B0004020202020204" pitchFamily="34" charset="0"/>
                <a:cs typeface="Poppins"/>
              </a:rPr>
              <a:t>count</a:t>
            </a:r>
            <a:r>
              <a:rPr lang="en-US" sz="2800" kern="100">
                <a:solidFill>
                  <a:schemeClr val="bg1"/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, etc.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CB82DD-00DD-DE19-F0B6-376EC6F782CE}"/>
              </a:ext>
            </a:extLst>
          </p:cNvPr>
          <p:cNvSpPr txBox="1"/>
          <p:nvPr/>
        </p:nvSpPr>
        <p:spPr>
          <a:xfrm>
            <a:off x="9923534" y="3043713"/>
            <a:ext cx="3836090" cy="3956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b="1" i="1" kern="100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Publication Trend Over Time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1AAC89-B129-1718-6ADA-B2BF9E1E0B57}"/>
              </a:ext>
            </a:extLst>
          </p:cNvPr>
          <p:cNvSpPr txBox="1"/>
          <p:nvPr/>
        </p:nvSpPr>
        <p:spPr>
          <a:xfrm>
            <a:off x="727539" y="3038558"/>
            <a:ext cx="5076171" cy="39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en-US" sz="1800" b="1" i="1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Top Journals by Publication Count</a:t>
            </a:r>
            <a:endParaRPr lang="en-US" sz="24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3A2338-2DFC-F843-6B21-BAB6D444F500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12AEAE7-22B9-5A43-4EF2-7C45D5ABC2A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00" t="1249" r="9538" b="332"/>
          <a:stretch>
            <a:fillRect/>
          </a:stretch>
        </p:blipFill>
        <p:spPr>
          <a:xfrm>
            <a:off x="727744" y="3439071"/>
            <a:ext cx="9035893" cy="497697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F65A4571-5CD7-258D-8F35-2CEB2FA3D288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pic>
        <p:nvPicPr>
          <p:cNvPr id="16" name="Picture 15" descr="A graph of numbers and columns&#10;&#10;AI-generated content may be incorrect.">
            <a:extLst>
              <a:ext uri="{FF2B5EF4-FFF2-40B4-BE49-F238E27FC236}">
                <a16:creationId xmlns:a16="http://schemas.microsoft.com/office/drawing/2014/main" id="{BB6DDC23-028C-6E82-DABC-1B57FE38AC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4456" y="3439071"/>
            <a:ext cx="8033540" cy="497697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49872058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40C337-78BE-DD6F-ECB1-42C6A8F54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7D0B368-887A-7B5B-C929-40D358DF9CF8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73B0788-CE4B-F514-8493-752712258E22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F18C327-A3F1-788C-E17A-E6BBCF6A5B83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FCBFA514-55C3-3227-363D-DE9D98D39F1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B329F0CB-F717-ACAF-5FC4-19A81235632C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17FC7B0A-6406-4777-CAE4-2DE1592D1655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16152516-6054-96D7-BEE7-5F4FD01C7629}"/>
              </a:ext>
            </a:extLst>
          </p:cNvPr>
          <p:cNvSpPr txBox="1"/>
          <p:nvPr/>
        </p:nvSpPr>
        <p:spPr>
          <a:xfrm>
            <a:off x="328966" y="316771"/>
            <a:ext cx="1436239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54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Step 4 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Article Selection for Content Analysis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0C979F-89F0-ABCE-54AC-546E490539A7}"/>
              </a:ext>
            </a:extLst>
          </p:cNvPr>
          <p:cNvSpPr txBox="1"/>
          <p:nvPr/>
        </p:nvSpPr>
        <p:spPr>
          <a:xfrm>
            <a:off x="328966" y="2179972"/>
            <a:ext cx="14140741" cy="5645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800" b="1" kern="100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Goal: </a:t>
            </a:r>
            <a:r>
              <a:rPr lang="en-US" sz="2800" kern="100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Selection of 30 articles best fitting the objective of the study. 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CB3337F-22D4-CFCA-90F1-F20A86F54A67}"/>
              </a:ext>
            </a:extLst>
          </p:cNvPr>
          <p:cNvSpPr/>
          <p:nvPr/>
        </p:nvSpPr>
        <p:spPr>
          <a:xfrm>
            <a:off x="1299754" y="2925548"/>
            <a:ext cx="4396387" cy="266074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sz="2400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/>
                <a:ea typeface="Aptos" panose="020B0004020202020204" pitchFamily="34" charset="0"/>
                <a:cs typeface="Poppins"/>
              </a:rPr>
              <a:t>Check for keywords for relevance to the topic by understanding the content of the article (via Abstract reading</a:t>
            </a:r>
            <a:r>
              <a:rPr lang="en-US" sz="2400" kern="100">
                <a:solidFill>
                  <a:schemeClr val="tx1">
                    <a:lumMod val="95000"/>
                    <a:lumOff val="5000"/>
                  </a:schemeClr>
                </a:solidFill>
                <a:latin typeface="Poppins"/>
                <a:ea typeface="Aptos" panose="020B0004020202020204" pitchFamily="34" charset="0"/>
                <a:cs typeface="Poppins"/>
              </a:rPr>
              <a:t>)</a:t>
            </a: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C42B485-BF9E-5E01-7836-C3495C8341CD}"/>
              </a:ext>
            </a:extLst>
          </p:cNvPr>
          <p:cNvSpPr/>
          <p:nvPr/>
        </p:nvSpPr>
        <p:spPr>
          <a:xfrm>
            <a:off x="6818806" y="4879189"/>
            <a:ext cx="4396387" cy="266074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Relevance Scores 1-10 given to 396 articles.</a:t>
            </a:r>
            <a:endParaRPr 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57E9A88-9735-F2AD-20D9-D081B0375F19}"/>
              </a:ext>
            </a:extLst>
          </p:cNvPr>
          <p:cNvSpPr/>
          <p:nvPr/>
        </p:nvSpPr>
        <p:spPr>
          <a:xfrm>
            <a:off x="12628347" y="2945695"/>
            <a:ext cx="4396387" cy="266074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Top </a:t>
            </a:r>
            <a:r>
              <a:rPr lang="en-US" sz="2800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  <a:hlinkClick r:id="rId3"/>
              </a:rPr>
              <a:t>30 articles </a:t>
            </a:r>
            <a:r>
              <a:rPr lang="en-US" sz="2800" kern="1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chosen for content analysis. </a:t>
            </a:r>
            <a:endParaRPr 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7" name="Connector: Curved 16">
            <a:extLst>
              <a:ext uri="{FF2B5EF4-FFF2-40B4-BE49-F238E27FC236}">
                <a16:creationId xmlns:a16="http://schemas.microsoft.com/office/drawing/2014/main" id="{0FD81EC2-531A-36CD-58A2-E2D1664BA0BA}"/>
              </a:ext>
            </a:extLst>
          </p:cNvPr>
          <p:cNvCxnSpPr>
            <a:cxnSpLocks/>
          </p:cNvCxnSpPr>
          <p:nvPr/>
        </p:nvCxnSpPr>
        <p:spPr>
          <a:xfrm>
            <a:off x="5696141" y="4255921"/>
            <a:ext cx="1122665" cy="1953641"/>
          </a:xfrm>
          <a:prstGeom prst="curvedConnector3">
            <a:avLst>
              <a:gd name="adj1" fmla="val 50000"/>
            </a:avLst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or: Curved 22">
            <a:extLst>
              <a:ext uri="{FF2B5EF4-FFF2-40B4-BE49-F238E27FC236}">
                <a16:creationId xmlns:a16="http://schemas.microsoft.com/office/drawing/2014/main" id="{8C92348B-1136-C7D6-069F-26B65BF21582}"/>
              </a:ext>
            </a:extLst>
          </p:cNvPr>
          <p:cNvCxnSpPr>
            <a:cxnSpLocks/>
          </p:cNvCxnSpPr>
          <p:nvPr/>
        </p:nvCxnSpPr>
        <p:spPr>
          <a:xfrm flipV="1">
            <a:off x="11215193" y="4276068"/>
            <a:ext cx="1413154" cy="1933494"/>
          </a:xfrm>
          <a:prstGeom prst="curvedConnector3">
            <a:avLst>
              <a:gd name="adj1" fmla="val 50000"/>
            </a:avLst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C913A6C-3891-8B78-9313-9A127E45BE4B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13DBDD53-1C76-1C3C-100B-BCC0165179D0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855316438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1721D3-A864-23C6-A5D6-3C7BA4113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0249FC1-5DB6-B7FF-3B79-2197CF126FB1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75AAF63-F9C4-A6E1-E360-3C8839E7410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E8FC343-8A5D-EC0A-BEF1-5136AB0ADE1E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A972F01-CA7C-B03C-C095-47681A823E7D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7E5E1B18-1B9A-49A2-176F-37995CBB0EEA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537B6965-0EA2-ECF1-44F4-6D06054663E1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ACB6E7E5-B4DD-6BBF-330C-69CCA82E0992}"/>
              </a:ext>
            </a:extLst>
          </p:cNvPr>
          <p:cNvSpPr txBox="1"/>
          <p:nvPr/>
        </p:nvSpPr>
        <p:spPr>
          <a:xfrm>
            <a:off x="328966" y="493753"/>
            <a:ext cx="1520059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54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Step 5 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Content Analysis</a:t>
            </a:r>
            <a:r>
              <a:rPr lang="de-DE" sz="5400" b="1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-Terms/Frameworks</a:t>
            </a:r>
            <a:endParaRPr lang="en-US" sz="5400" b="1" spc="-150">
              <a:solidFill>
                <a:srgbClr val="BDFF72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61525D-68AE-A010-E630-09A4B3805B1B}"/>
              </a:ext>
            </a:extLst>
          </p:cNvPr>
          <p:cNvSpPr txBox="1"/>
          <p:nvPr/>
        </p:nvSpPr>
        <p:spPr>
          <a:xfrm>
            <a:off x="375039" y="2522064"/>
            <a:ext cx="14140741" cy="1060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800" b="1" kern="100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Goal: </a:t>
            </a:r>
            <a:r>
              <a:rPr lang="en-US" sz="2800" kern="100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Identification of terms, definitions, theoretical frameworks, and research gaps &amp; trends. 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43642708-DF5C-5959-4E48-996C67DC97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576568"/>
              </p:ext>
            </p:extLst>
          </p:nvPr>
        </p:nvGraphicFramePr>
        <p:xfrm>
          <a:off x="4270862" y="3712651"/>
          <a:ext cx="10056670" cy="45222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450344">
                  <a:extLst>
                    <a:ext uri="{9D8B030D-6E8A-4147-A177-3AD203B41FA5}">
                      <a16:colId xmlns:a16="http://schemas.microsoft.com/office/drawing/2014/main" val="1698909970"/>
                    </a:ext>
                  </a:extLst>
                </a:gridCol>
                <a:gridCol w="3606326">
                  <a:extLst>
                    <a:ext uri="{9D8B030D-6E8A-4147-A177-3AD203B41FA5}">
                      <a16:colId xmlns:a16="http://schemas.microsoft.com/office/drawing/2014/main" val="1932546668"/>
                    </a:ext>
                  </a:extLst>
                </a:gridCol>
              </a:tblGrid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b="1" u="none" strike="noStrike">
                          <a:effectLst/>
                          <a:latin typeface="Poppins"/>
                          <a:cs typeface="Poppins"/>
                        </a:rPr>
                        <a:t>Terms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b="1" u="none" strike="noStrike">
                          <a:effectLst/>
                          <a:latin typeface="Poppins"/>
                          <a:cs typeface="Poppins"/>
                        </a:rPr>
                        <a:t>Frequency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214691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Internationalization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60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08360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Entry mode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23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5233342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Market entry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15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423868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Foreign market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11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295196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Acquisition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9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6121445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Foreign direct investment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4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6993265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Embeddedness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3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247849"/>
                  </a:ext>
                </a:extLst>
              </a:tr>
              <a:tr h="448528"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Non-traditional entry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200000"/>
                        </a:lnSpc>
                      </a:pPr>
                      <a:r>
                        <a:rPr lang="en-US" sz="2000" u="none" strike="noStrike">
                          <a:effectLst/>
                          <a:latin typeface="Poppins"/>
                          <a:cs typeface="Poppins"/>
                        </a:rPr>
                        <a:t>2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9525" marT="9525" marB="0" anchor="b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221366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67E0FE0-3E61-261A-5456-6AB9D5474D6A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6680F83F-BA8B-FD9D-0484-15C8369B6AD7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013597966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5929AE-4E03-CEAA-826F-413770D5F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8EB065F-B9DA-944E-01CE-0E3CC2D387ED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A907605-9F9F-B73E-8081-216416C03D6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84567667-8AD3-7E3A-2168-F19DFE305DA3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A0803DC-7E75-6197-F901-0FBE40000DE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C5C3F619-6088-DD43-A23C-61F10E0A7C7F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97BCCAF1-73DC-819C-14BF-FDCA545558ED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78F4BDF9-B038-E60A-9937-5962BF2B1729}"/>
              </a:ext>
            </a:extLst>
          </p:cNvPr>
          <p:cNvSpPr txBox="1"/>
          <p:nvPr/>
        </p:nvSpPr>
        <p:spPr>
          <a:xfrm>
            <a:off x="328966" y="493753"/>
            <a:ext cx="12879608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54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Step 5 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Content Analysis</a:t>
            </a:r>
            <a:r>
              <a:rPr lang="de-DE" sz="5400" b="1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-Terms/Frameworks</a:t>
            </a:r>
            <a:endParaRPr lang="en-US" sz="5400" b="1" spc="-150">
              <a:solidFill>
                <a:srgbClr val="BDFF72"/>
              </a:solidFill>
              <a:latin typeface="Poppins"/>
              <a:cs typeface="Poppins"/>
              <a:sym typeface="Poppi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B0EB45-B093-EF91-38BA-C97A9A29B95D}"/>
              </a:ext>
            </a:extLst>
          </p:cNvPr>
          <p:cNvSpPr txBox="1"/>
          <p:nvPr/>
        </p:nvSpPr>
        <p:spPr>
          <a:xfrm>
            <a:off x="494389" y="2132304"/>
            <a:ext cx="14140741" cy="1060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2800" b="1" kern="100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Goal: </a:t>
            </a:r>
            <a:r>
              <a:rPr lang="en-US" sz="2800" kern="100">
                <a:solidFill>
                  <a:schemeClr val="bg1"/>
                </a:solidFill>
                <a:effectLst/>
                <a:latin typeface="Poppins" panose="00000500000000000000" pitchFamily="2" charset="0"/>
                <a:ea typeface="Aptos" panose="020B0004020202020204" pitchFamily="34" charset="0"/>
                <a:cs typeface="Poppins" panose="00000500000000000000" pitchFamily="2" charset="0"/>
              </a:rPr>
              <a:t>Identification of terms, definitions, theoretical frameworks, and research gaps &amp; trends. 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B2AC91AE-627A-FC4D-F9F6-E757FA1E38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4812933"/>
              </p:ext>
            </p:extLst>
          </p:nvPr>
        </p:nvGraphicFramePr>
        <p:xfrm>
          <a:off x="1182902" y="3279421"/>
          <a:ext cx="15922195" cy="5454691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866027">
                  <a:extLst>
                    <a:ext uri="{9D8B030D-6E8A-4147-A177-3AD203B41FA5}">
                      <a16:colId xmlns:a16="http://schemas.microsoft.com/office/drawing/2014/main" val="4199960516"/>
                    </a:ext>
                  </a:extLst>
                </a:gridCol>
                <a:gridCol w="2899522">
                  <a:extLst>
                    <a:ext uri="{9D8B030D-6E8A-4147-A177-3AD203B41FA5}">
                      <a16:colId xmlns:a16="http://schemas.microsoft.com/office/drawing/2014/main" val="3767901313"/>
                    </a:ext>
                  </a:extLst>
                </a:gridCol>
                <a:gridCol w="9156646">
                  <a:extLst>
                    <a:ext uri="{9D8B030D-6E8A-4147-A177-3AD203B41FA5}">
                      <a16:colId xmlns:a16="http://schemas.microsoft.com/office/drawing/2014/main" val="3883076421"/>
                    </a:ext>
                  </a:extLst>
                </a:gridCol>
              </a:tblGrid>
              <a:tr h="567297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>
                          <a:effectLst/>
                          <a:latin typeface="Poppins"/>
                          <a:cs typeface="Poppins"/>
                        </a:rPr>
                        <a:t>Theoretical Framework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>
                          <a:effectLst/>
                          <a:latin typeface="Poppins"/>
                          <a:cs typeface="Poppins"/>
                        </a:rPr>
                        <a:t>Frequency (Out of 30)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1" u="none" strike="noStrike">
                          <a:effectLst/>
                          <a:latin typeface="Poppins"/>
                          <a:cs typeface="Poppins"/>
                        </a:rPr>
                        <a:t>Summary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2785916"/>
                  </a:ext>
                </a:extLst>
              </a:tr>
              <a:tr h="93945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u="none" strike="noStrike">
                          <a:effectLst/>
                          <a:latin typeface="Poppins"/>
                          <a:cs typeface="Poppins"/>
                        </a:rPr>
                        <a:t>Uppsala Model of Internationalization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Firms internationalize gradually through </a:t>
                      </a:r>
                      <a:r>
                        <a:rPr lang="en-US" sz="1800" b="1" u="none" strike="noStrike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Poppins"/>
                          <a:cs typeface="Poppins"/>
                        </a:rPr>
                        <a:t>learning and experience</a:t>
                      </a: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; commitment increases with knowledge.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0305172"/>
                  </a:ext>
                </a:extLst>
              </a:tr>
              <a:tr h="93945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u="none" strike="noStrike">
                          <a:effectLst/>
                          <a:latin typeface="Poppins"/>
                          <a:cs typeface="Poppins"/>
                        </a:rPr>
                        <a:t>Transaction Cost Economics (TCE)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Firms choose entry modes that </a:t>
                      </a:r>
                      <a:r>
                        <a:rPr lang="en-US" sz="1800" b="1" u="none" strike="noStrike">
                          <a:solidFill>
                            <a:srgbClr val="C00000"/>
                          </a:solidFill>
                          <a:effectLst/>
                          <a:latin typeface="Poppins"/>
                          <a:cs typeface="Poppins"/>
                        </a:rPr>
                        <a:t>minimize transaction costs</a:t>
                      </a:r>
                      <a:r>
                        <a:rPr lang="en-US" sz="1800" b="1" u="none" strike="noStrike">
                          <a:effectLst/>
                          <a:latin typeface="Poppins"/>
                          <a:cs typeface="Poppins"/>
                        </a:rPr>
                        <a:t> </a:t>
                      </a: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in uncertain or opportunistic environments.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6256060"/>
                  </a:ext>
                </a:extLst>
              </a:tr>
              <a:tr h="93945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u="none" strike="noStrike">
                          <a:effectLst/>
                          <a:latin typeface="Poppins"/>
                          <a:cs typeface="Poppins"/>
                        </a:rPr>
                        <a:t>Eclectic Paradigm (OLI Model)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5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Entry mode depends on </a:t>
                      </a:r>
                      <a:r>
                        <a:rPr lang="en-US" sz="1800" b="1" u="none" strike="noStrike">
                          <a:solidFill>
                            <a:srgbClr val="7030A0"/>
                          </a:solidFill>
                          <a:effectLst/>
                          <a:latin typeface="Poppins"/>
                          <a:cs typeface="Poppins"/>
                        </a:rPr>
                        <a:t>Ownership, Location, and Internalization</a:t>
                      </a: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 advantages.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1834594"/>
                  </a:ext>
                </a:extLst>
              </a:tr>
              <a:tr h="93945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u="none" strike="noStrike">
                          <a:effectLst/>
                          <a:latin typeface="Poppins"/>
                          <a:cs typeface="Poppins"/>
                        </a:rPr>
                        <a:t>Resource-Based View (RBV)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Entry is based on leveraging </a:t>
                      </a:r>
                      <a:r>
                        <a:rPr lang="en-US" sz="1800" b="1" u="none" strike="noStrike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Poppins"/>
                          <a:cs typeface="Poppins"/>
                        </a:rPr>
                        <a:t>unique, valuable internal resources</a:t>
                      </a:r>
                      <a:r>
                        <a:rPr lang="en-US" sz="1800" b="1" u="none" strike="noStrike">
                          <a:effectLst/>
                          <a:latin typeface="Poppins"/>
                          <a:cs typeface="Poppins"/>
                        </a:rPr>
                        <a:t> </a:t>
                      </a: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and capabilities.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4585823"/>
                  </a:ext>
                </a:extLst>
              </a:tr>
              <a:tr h="93945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u="none" strike="noStrike">
                          <a:effectLst/>
                          <a:latin typeface="Poppins"/>
                          <a:cs typeface="Poppins"/>
                        </a:rPr>
                        <a:t>Institutional Theory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Entry strategy is shaped by </a:t>
                      </a:r>
                      <a:r>
                        <a:rPr lang="en-US" sz="1800" b="1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Poppins"/>
                          <a:cs typeface="Poppins"/>
                        </a:rPr>
                        <a:t>host</a:t>
                      </a: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 country's formal/informal </a:t>
                      </a:r>
                      <a:r>
                        <a:rPr lang="en-US" sz="1800" b="1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Poppins"/>
                          <a:cs typeface="Poppins"/>
                        </a:rPr>
                        <a:t>institutional environments</a:t>
                      </a:r>
                      <a:r>
                        <a:rPr lang="en-US" sz="1800" u="none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Poppins"/>
                          <a:cs typeface="Poppins"/>
                        </a:rPr>
                        <a:t>.</a:t>
                      </a:r>
                      <a:endParaRPr lang="en-US" sz="1800" b="0" i="0" u="none" strike="noStrike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363737"/>
                  </a:ext>
                </a:extLst>
              </a:tr>
              <a:tr h="93945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u="none" strike="noStrike">
                          <a:effectLst/>
                          <a:latin typeface="Poppins"/>
                          <a:cs typeface="Poppins"/>
                        </a:rPr>
                        <a:t>Dynamic Capabilities Framework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Firms </a:t>
                      </a:r>
                      <a:r>
                        <a:rPr lang="en-US" sz="1800" b="1" u="none" strike="noStrike">
                          <a:solidFill>
                            <a:schemeClr val="tx2"/>
                          </a:solidFill>
                          <a:effectLst/>
                          <a:latin typeface="Poppins"/>
                          <a:cs typeface="Poppins"/>
                        </a:rPr>
                        <a:t>adapt and reconfigure </a:t>
                      </a: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resources to respond to dynamic international environments.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046974"/>
                  </a:ext>
                </a:extLst>
              </a:tr>
              <a:tr h="93945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b="0" u="none" strike="noStrike">
                          <a:effectLst/>
                          <a:latin typeface="Poppins"/>
                          <a:cs typeface="Poppins"/>
                        </a:rPr>
                        <a:t>Network Theory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</a:pP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Firms enter new markets through </a:t>
                      </a:r>
                      <a:r>
                        <a:rPr lang="en-US" sz="1800" b="1" u="none" strike="noStrike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Poppins"/>
                          <a:cs typeface="Poppins"/>
                        </a:rPr>
                        <a:t>existing relationships and networks</a:t>
                      </a:r>
                      <a:r>
                        <a:rPr lang="en-US" sz="1800" u="none" strike="noStrike">
                          <a:effectLst/>
                          <a:latin typeface="Poppins"/>
                          <a:cs typeface="Poppins"/>
                        </a:rPr>
                        <a:t>; especially relevant for SMEs.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Poppins"/>
                        <a:cs typeface="Poppins"/>
                      </a:endParaRPr>
                    </a:p>
                  </a:txBody>
                  <a:tcPr marR="4697" marT="4697" marB="0">
                    <a:solidFill>
                      <a:srgbClr val="DCE9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156628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1C0E512B-1581-8B95-2F87-825CF6896918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265D4386-2A6D-1EBE-0913-044CC1CA2CD4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792485736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2E7BF9-4F13-AD17-C0E1-49203EA56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2CFBFF7-618A-11CE-B315-F7571ABFD55B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3FBC941-D8D7-B85E-D0F0-9D39220BD06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B5782128-8FD4-292D-542B-A39D2E8846A8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1189494-D4DC-77E3-F31A-325C3F8768E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5E34B190-360D-ED3B-B4E4-A877D2AB9B96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62E9197D-2541-568A-97E7-32F930726521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2E65B597-F94D-E1C3-69A6-EF1FD165776B}"/>
              </a:ext>
            </a:extLst>
          </p:cNvPr>
          <p:cNvSpPr txBox="1"/>
          <p:nvPr/>
        </p:nvSpPr>
        <p:spPr>
          <a:xfrm>
            <a:off x="301709" y="592758"/>
            <a:ext cx="1346791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5400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Step 5 – </a:t>
            </a:r>
            <a:r>
              <a:rPr lang="en-US" sz="5400" b="1" spc="-150">
                <a:solidFill>
                  <a:srgbClr val="BDFF72"/>
                </a:solidFill>
                <a:latin typeface="Poppins"/>
                <a:cs typeface="Poppins"/>
                <a:sym typeface="Poppins"/>
              </a:rPr>
              <a:t>Content Analysis-Research Gaps/Trends</a:t>
            </a:r>
            <a:endParaRPr lang="en-US" sz="5400" b="1" spc="-150">
              <a:solidFill>
                <a:srgbClr val="BDFF72"/>
              </a:solidFill>
              <a:latin typeface="Poppins"/>
              <a:cs typeface="Poppin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F9CD2D-1400-BEC8-0A9E-14FDA305B463}"/>
              </a:ext>
            </a:extLst>
          </p:cNvPr>
          <p:cNvSpPr/>
          <p:nvPr/>
        </p:nvSpPr>
        <p:spPr>
          <a:xfrm>
            <a:off x="6768770" y="5775855"/>
            <a:ext cx="4775200" cy="255269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none" strike="noStrike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Limited Attention to SME and Startup Internationalization</a:t>
            </a:r>
            <a:endParaRPr lang="en-US" sz="2800" b="0" i="0" u="none" strike="noStrike">
              <a:solidFill>
                <a:schemeClr val="tx1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B61218F-4E9A-1A5F-D114-FBA7503CCA2A}"/>
              </a:ext>
            </a:extLst>
          </p:cNvPr>
          <p:cNvSpPr/>
          <p:nvPr/>
        </p:nvSpPr>
        <p:spPr>
          <a:xfrm>
            <a:off x="12684552" y="5775855"/>
            <a:ext cx="4775200" cy="25526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none" strike="noStrike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Few Comparative Studies Across Industry Sectors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D9578EF-2272-E9E1-9A51-11B17564DF51}"/>
              </a:ext>
            </a:extLst>
          </p:cNvPr>
          <p:cNvSpPr/>
          <p:nvPr/>
        </p:nvSpPr>
        <p:spPr>
          <a:xfrm>
            <a:off x="828250" y="5775855"/>
            <a:ext cx="4775200" cy="255269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none" strike="noStrike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Lack of Multi-Level or Mixed-Method Approaches</a:t>
            </a:r>
            <a:endParaRPr lang="en-US" sz="2800" b="0" i="0" u="none" strike="noStrike">
              <a:solidFill>
                <a:schemeClr val="tx1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AD34AEC-5589-C630-4CD4-0E240753C399}"/>
              </a:ext>
            </a:extLst>
          </p:cNvPr>
          <p:cNvSpPr/>
          <p:nvPr/>
        </p:nvSpPr>
        <p:spPr>
          <a:xfrm>
            <a:off x="6741513" y="2413000"/>
            <a:ext cx="4775200" cy="255269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none" strike="noStrike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Limited Integration of Digitalization in Entry Mode Theories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55CAF64-CD52-195F-A43B-ED3CBC1C27FB}"/>
              </a:ext>
            </a:extLst>
          </p:cNvPr>
          <p:cNvSpPr/>
          <p:nvPr/>
        </p:nvSpPr>
        <p:spPr>
          <a:xfrm>
            <a:off x="828250" y="2388877"/>
            <a:ext cx="4775200" cy="255269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none" strike="noStrike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Underexplored Non-Traditional Entry Modes</a:t>
            </a:r>
            <a:endParaRPr lang="en-US" sz="280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682F66C-3725-4A76-A742-83FACD01C134}"/>
              </a:ext>
            </a:extLst>
          </p:cNvPr>
          <p:cNvSpPr/>
          <p:nvPr/>
        </p:nvSpPr>
        <p:spPr>
          <a:xfrm>
            <a:off x="12684552" y="2413000"/>
            <a:ext cx="4775200" cy="25526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u="none" strike="noStrike">
                <a:solidFill>
                  <a:schemeClr val="tx1"/>
                </a:solidFill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Weak Coverage of Emerging Markets as Entry Targets</a:t>
            </a:r>
            <a:endParaRPr lang="en-US" sz="2800" b="0" i="0" u="none" strike="noStrike">
              <a:solidFill>
                <a:schemeClr val="tx1"/>
              </a:solidFill>
              <a:effectLst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37A3E3-5911-12A1-B870-DE627E5C43C1}"/>
              </a:ext>
            </a:extLst>
          </p:cNvPr>
          <p:cNvSpPr txBox="1"/>
          <p:nvPr/>
        </p:nvSpPr>
        <p:spPr>
          <a:xfrm>
            <a:off x="16311716" y="8976356"/>
            <a:ext cx="962471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de-DE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haled</a:t>
            </a: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DA3ECD87-3C67-0C7A-EEB3-CA992BCD18F7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Literature Review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824002348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4F299-B4F1-BB80-9902-6533A3C96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B57C643-C5A9-572B-3826-E6877A12CBDB}"/>
              </a:ext>
            </a:extLst>
          </p:cNvPr>
          <p:cNvGrpSpPr/>
          <p:nvPr/>
        </p:nvGrpSpPr>
        <p:grpSpPr>
          <a:xfrm>
            <a:off x="13449234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57FF527-EF83-B078-7D29-76625EB17BE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1CC84E10-0810-DDD7-2F68-0D821984F0A6}"/>
              </a:ext>
            </a:extLst>
          </p:cNvPr>
          <p:cNvGrpSpPr/>
          <p:nvPr/>
        </p:nvGrpSpPr>
        <p:grpSpPr>
          <a:xfrm>
            <a:off x="15413651" y="6541427"/>
            <a:ext cx="1811762" cy="1811762"/>
            <a:chOff x="0" y="0"/>
            <a:chExt cx="6350000" cy="6350000"/>
          </a:xfrm>
          <a:solidFill>
            <a:srgbClr val="F51D25"/>
          </a:solidFill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11FD77C-425E-8DED-E151-5B1E4BB9C0A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">
            <a:extLst>
              <a:ext uri="{FF2B5EF4-FFF2-40B4-BE49-F238E27FC236}">
                <a16:creationId xmlns:a16="http://schemas.microsoft.com/office/drawing/2014/main" id="{4DD88FB3-A815-CE2E-F032-D1459711493F}"/>
              </a:ext>
            </a:extLst>
          </p:cNvPr>
          <p:cNvGrpSpPr/>
          <p:nvPr/>
        </p:nvGrpSpPr>
        <p:grpSpPr>
          <a:xfrm>
            <a:off x="15413651" y="4571816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5B12FE5-5F6A-E8D1-F5FD-1C350E0BDDB9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AutoShape 8">
            <a:extLst>
              <a:ext uri="{FF2B5EF4-FFF2-40B4-BE49-F238E27FC236}">
                <a16:creationId xmlns:a16="http://schemas.microsoft.com/office/drawing/2014/main" id="{A709ECA3-379E-BD44-02FC-88C0828DA778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A300AAC6-441F-5698-52BE-55E64431DE98}"/>
              </a:ext>
            </a:extLst>
          </p:cNvPr>
          <p:cNvSpPr txBox="1"/>
          <p:nvPr/>
        </p:nvSpPr>
        <p:spPr>
          <a:xfrm>
            <a:off x="1013812" y="736649"/>
            <a:ext cx="14749351" cy="2954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800" b="1" spc="-1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Charting new courses to enter foreign markets: Conceptualization, theoretical framework, and research directions on </a:t>
            </a:r>
            <a:r>
              <a:rPr lang="en-US" sz="4800" b="1" u="sng" spc="-1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non-traditional entry </a:t>
            </a:r>
            <a:r>
              <a:rPr lang="en-US" sz="4800" b="1" spc="-150">
                <a:solidFill>
                  <a:srgbClr val="BDFF72"/>
                </a:solidFill>
                <a:latin typeface="Poppins"/>
                <a:ea typeface="Poppins"/>
                <a:cs typeface="Poppins"/>
              </a:rPr>
              <a:t>modes.</a:t>
            </a: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BE591DAF-B708-8C7F-C570-0A8C9664CCE8}"/>
              </a:ext>
            </a:extLst>
          </p:cNvPr>
          <p:cNvSpPr txBox="1"/>
          <p:nvPr/>
        </p:nvSpPr>
        <p:spPr>
          <a:xfrm>
            <a:off x="1028700" y="5532782"/>
            <a:ext cx="1110539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Source: 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Journal of International Business Studies (Vol. 53, 2022, pp. 2088–2115) – Published April 22, 2022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F2D4B156-0338-6D29-07AF-FD332EBC7A6D}"/>
              </a:ext>
            </a:extLst>
          </p:cNvPr>
          <p:cNvSpPr txBox="1"/>
          <p:nvPr/>
        </p:nvSpPr>
        <p:spPr>
          <a:xfrm>
            <a:off x="1028700" y="9019826"/>
            <a:ext cx="3566897" cy="304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en-US" b="1">
                <a:solidFill>
                  <a:srgbClr val="FFFFFF"/>
                </a:solidFill>
                <a:latin typeface="Poppins Bold"/>
                <a:cs typeface="Poppins Bold"/>
                <a:sym typeface="Poppins Bold"/>
              </a:rPr>
              <a:t>GROUP 4</a:t>
            </a:r>
            <a:endParaRPr lang="en-US"/>
          </a:p>
        </p:txBody>
      </p:sp>
      <p:grpSp>
        <p:nvGrpSpPr>
          <p:cNvPr id="24" name="Group 6">
            <a:extLst>
              <a:ext uri="{FF2B5EF4-FFF2-40B4-BE49-F238E27FC236}">
                <a16:creationId xmlns:a16="http://schemas.microsoft.com/office/drawing/2014/main" id="{1EC76C9B-254A-1167-B02F-5B89296C56DB}"/>
              </a:ext>
            </a:extLst>
          </p:cNvPr>
          <p:cNvGrpSpPr/>
          <p:nvPr/>
        </p:nvGrpSpPr>
        <p:grpSpPr>
          <a:xfrm>
            <a:off x="15413651" y="2611881"/>
            <a:ext cx="1811762" cy="1811762"/>
            <a:chOff x="0" y="0"/>
            <a:chExt cx="6350000" cy="6350000"/>
          </a:xfrm>
          <a:solidFill>
            <a:srgbClr val="0A4F99"/>
          </a:solidFill>
        </p:grpSpPr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472CAED7-6A31-F2A7-F90C-485222FD01B7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" name="TextBox 13">
            <a:extLst>
              <a:ext uri="{FF2B5EF4-FFF2-40B4-BE49-F238E27FC236}">
                <a16:creationId xmlns:a16="http://schemas.microsoft.com/office/drawing/2014/main" id="{F652A242-2347-9B17-E181-7B8F5C571E1F}"/>
              </a:ext>
            </a:extLst>
          </p:cNvPr>
          <p:cNvSpPr txBox="1"/>
          <p:nvPr/>
        </p:nvSpPr>
        <p:spPr>
          <a:xfrm>
            <a:off x="1062587" y="3996490"/>
            <a:ext cx="11105399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i="1">
                <a:solidFill>
                  <a:srgbClr val="BDFF7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Authors: 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Keith D. </a:t>
            </a:r>
            <a:r>
              <a:rPr lang="en-US" sz="4000" i="1" err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Brouthers</a:t>
            </a:r>
            <a:r>
              <a:rPr lang="en-US" sz="4000" i="1">
                <a:solidFill>
                  <a:srgbClr val="F8FAFF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Liang Chen, Sali Li, and Noman Shaheer.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B9365B-B47F-CC55-5A79-BEF79F90EB54}"/>
              </a:ext>
            </a:extLst>
          </p:cNvPr>
          <p:cNvSpPr txBox="1"/>
          <p:nvPr/>
        </p:nvSpPr>
        <p:spPr>
          <a:xfrm>
            <a:off x="16614444" y="8976356"/>
            <a:ext cx="659743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Ravi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  <p:extLst>
      <p:ext uri="{BB962C8B-B14F-4D97-AF65-F5344CB8AC3E}">
        <p14:creationId xmlns:p14="http://schemas.microsoft.com/office/powerpoint/2010/main" val="982986322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B43B15-A967-1BB7-E0CB-98F06C98B1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BE3617F-90FB-351B-B996-B315CCA67506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3B40A01-9182-94BA-327F-8730788E937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CD6E582D-D9AB-3520-6DE7-78498ABBF633}"/>
              </a:ext>
            </a:extLst>
          </p:cNvPr>
          <p:cNvGrpSpPr/>
          <p:nvPr/>
        </p:nvGrpSpPr>
        <p:grpSpPr>
          <a:xfrm>
            <a:off x="13941628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BD929C34-5A20-C27A-D559-D31062AEC86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872A948E-EED3-044E-1282-F86490B4A5CE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B8F842FE-55F3-52D3-8AFC-446056B4BE3C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52AEBE-3061-D56B-1BF9-927E511E3CE7}"/>
              </a:ext>
            </a:extLst>
          </p:cNvPr>
          <p:cNvSpPr txBox="1"/>
          <p:nvPr/>
        </p:nvSpPr>
        <p:spPr>
          <a:xfrm>
            <a:off x="16614444" y="8976356"/>
            <a:ext cx="659743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Ravi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0888B38-0EAA-A9CD-FAA3-A71E89CCD47C}"/>
              </a:ext>
            </a:extLst>
          </p:cNvPr>
          <p:cNvSpPr txBox="1"/>
          <p:nvPr/>
        </p:nvSpPr>
        <p:spPr>
          <a:xfrm>
            <a:off x="756167" y="-50793"/>
            <a:ext cx="12879608" cy="1422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6000" b="1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New Paths </a:t>
            </a:r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to Foreign Markets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C0A0887-C164-9CD6-9618-7C3AECEF6D29}"/>
              </a:ext>
            </a:extLst>
          </p:cNvPr>
          <p:cNvSpPr txBox="1"/>
          <p:nvPr/>
        </p:nvSpPr>
        <p:spPr>
          <a:xfrm>
            <a:off x="2393999" y="2346253"/>
            <a:ext cx="42787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Traditional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72B5CA0-BAB8-EF2A-C798-83A59739D0F3}"/>
              </a:ext>
            </a:extLst>
          </p:cNvPr>
          <p:cNvSpPr txBox="1"/>
          <p:nvPr/>
        </p:nvSpPr>
        <p:spPr>
          <a:xfrm>
            <a:off x="10828436" y="2346252"/>
            <a:ext cx="62263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Non-Traditional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454D0F-4D5A-5FE3-D8F1-E2E3065E071D}"/>
              </a:ext>
            </a:extLst>
          </p:cNvPr>
          <p:cNvSpPr txBox="1"/>
          <p:nvPr/>
        </p:nvSpPr>
        <p:spPr>
          <a:xfrm>
            <a:off x="5459429" y="6742761"/>
            <a:ext cx="23077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Virtual Presence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7F920C4-E835-585C-9236-B476234649DE}"/>
              </a:ext>
            </a:extLst>
          </p:cNvPr>
          <p:cNvSpPr txBox="1"/>
          <p:nvPr/>
        </p:nvSpPr>
        <p:spPr>
          <a:xfrm>
            <a:off x="8452945" y="4549435"/>
            <a:ext cx="32242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Innovation Outposts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1CDC130-9E6C-8622-585C-616719F16680}"/>
              </a:ext>
            </a:extLst>
          </p:cNvPr>
          <p:cNvSpPr txBox="1"/>
          <p:nvPr/>
        </p:nvSpPr>
        <p:spPr>
          <a:xfrm>
            <a:off x="5459429" y="4549434"/>
            <a:ext cx="1801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Capital Access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36E1031-0D69-D457-6312-7F62F4EB0EE0}"/>
              </a:ext>
            </a:extLst>
          </p:cNvPr>
          <p:cNvSpPr txBox="1"/>
          <p:nvPr/>
        </p:nvSpPr>
        <p:spPr>
          <a:xfrm>
            <a:off x="8414785" y="6737951"/>
            <a:ext cx="26922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Managed Ecosystems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8644A120-97B1-CD94-005E-F7382F9D29EC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6734128" y="2854083"/>
            <a:ext cx="4094308" cy="1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BB51CA5E-E5FA-CD8C-AA48-F78847DD00E8}"/>
              </a:ext>
            </a:extLst>
          </p:cNvPr>
          <p:cNvSpPr txBox="1"/>
          <p:nvPr/>
        </p:nvSpPr>
        <p:spPr>
          <a:xfrm>
            <a:off x="7468005" y="2400112"/>
            <a:ext cx="2332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Digital Evolution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E03986F-B330-CA83-A7DE-F9643B159A74}"/>
              </a:ext>
            </a:extLst>
          </p:cNvPr>
          <p:cNvCxnSpPr>
            <a:cxnSpLocks/>
          </p:cNvCxnSpPr>
          <p:nvPr/>
        </p:nvCxnSpPr>
        <p:spPr>
          <a:xfrm>
            <a:off x="8003141" y="3691756"/>
            <a:ext cx="21078" cy="4802016"/>
          </a:xfrm>
          <a:prstGeom prst="straightConnector1">
            <a:avLst/>
          </a:prstGeom>
          <a:ln w="571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0EC76D6-0033-4729-5425-5EA3ED999469}"/>
              </a:ext>
            </a:extLst>
          </p:cNvPr>
          <p:cNvCxnSpPr>
            <a:cxnSpLocks/>
          </p:cNvCxnSpPr>
          <p:nvPr/>
        </p:nvCxnSpPr>
        <p:spPr>
          <a:xfrm>
            <a:off x="5652918" y="6120595"/>
            <a:ext cx="4798510" cy="0"/>
          </a:xfrm>
          <a:prstGeom prst="straightConnector1">
            <a:avLst/>
          </a:prstGeom>
          <a:ln w="57150">
            <a:solidFill>
              <a:schemeClr val="bg1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584CD567-93CD-B4FB-6AD9-3DFCAC183812}"/>
              </a:ext>
            </a:extLst>
          </p:cNvPr>
          <p:cNvSpPr txBox="1"/>
          <p:nvPr/>
        </p:nvSpPr>
        <p:spPr>
          <a:xfrm>
            <a:off x="10398510" y="5821156"/>
            <a:ext cx="2114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High local embeddedness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FAAB0D7-8A93-17A4-0DCD-B50916DAC314}"/>
              </a:ext>
            </a:extLst>
          </p:cNvPr>
          <p:cNvSpPr txBox="1"/>
          <p:nvPr/>
        </p:nvSpPr>
        <p:spPr>
          <a:xfrm>
            <a:off x="8120819" y="3639705"/>
            <a:ext cx="2756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Exploration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5813A1E-8074-0F63-9B68-D6AEC2EF2C8D}"/>
              </a:ext>
            </a:extLst>
          </p:cNvPr>
          <p:cNvSpPr txBox="1"/>
          <p:nvPr/>
        </p:nvSpPr>
        <p:spPr>
          <a:xfrm>
            <a:off x="8120819" y="8120313"/>
            <a:ext cx="2330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More Exploitation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4881A92-2D2A-C198-5075-4BB43AE3CFDE}"/>
              </a:ext>
            </a:extLst>
          </p:cNvPr>
          <p:cNvSpPr txBox="1"/>
          <p:nvPr/>
        </p:nvSpPr>
        <p:spPr>
          <a:xfrm>
            <a:off x="4181111" y="5880568"/>
            <a:ext cx="2114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Low local embeddedness</a:t>
            </a:r>
          </a:p>
        </p:txBody>
      </p:sp>
      <p:sp>
        <p:nvSpPr>
          <p:cNvPr id="6" name="TextBox 18">
            <a:extLst>
              <a:ext uri="{FF2B5EF4-FFF2-40B4-BE49-F238E27FC236}">
                <a16:creationId xmlns:a16="http://schemas.microsoft.com/office/drawing/2014/main" id="{ACD241A3-E0C4-F765-6F44-D3698087276B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Non</a:t>
            </a: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-Traditional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1780755907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3DD06-312F-9F43-DECA-5C5EC2973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4831105-099D-3A8A-2C79-4E43C576DA3C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0E3B045-3270-F96F-CF10-1ADAB3CB3EEF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C67FF1C-E002-B351-9750-9AEAA91360C9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0F05EF51-8FEE-6E6B-7487-43F1AFFEFF8B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AB5D97E6-A953-1DCA-673C-F414972B6DED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AB43370E-0091-073E-888C-847305281E07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95B870-4C63-31A4-3D23-BCF58F113430}"/>
              </a:ext>
            </a:extLst>
          </p:cNvPr>
          <p:cNvSpPr txBox="1"/>
          <p:nvPr/>
        </p:nvSpPr>
        <p:spPr>
          <a:xfrm>
            <a:off x="16614444" y="8976356"/>
            <a:ext cx="659743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Ravi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5843BC0-641A-751C-73C2-8B17467FE03C}"/>
              </a:ext>
            </a:extLst>
          </p:cNvPr>
          <p:cNvSpPr txBox="1"/>
          <p:nvPr/>
        </p:nvSpPr>
        <p:spPr>
          <a:xfrm>
            <a:off x="756167" y="243675"/>
            <a:ext cx="1287960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Capital Access</a:t>
            </a:r>
            <a:r>
              <a:rPr lang="de-DE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-“</a:t>
            </a:r>
            <a:r>
              <a:rPr lang="de-DE" sz="6000" b="1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Reverse</a:t>
            </a:r>
            <a:r>
              <a:rPr lang="de-DE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“ Foreign Direct Investment</a:t>
            </a:r>
            <a:endParaRPr lang="en-US" sz="6000" spc="-150">
              <a:solidFill>
                <a:srgbClr val="53DE4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9" name="Picture 8" descr="Several hands pointing at a green board&#10;&#10;AI-generated content may be incorrect.">
            <a:extLst>
              <a:ext uri="{FF2B5EF4-FFF2-40B4-BE49-F238E27FC236}">
                <a16:creationId xmlns:a16="http://schemas.microsoft.com/office/drawing/2014/main" id="{DDADC01B-6AFB-AE22-18BA-50C3B633DB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3719" y="3435119"/>
            <a:ext cx="5285806" cy="2954766"/>
          </a:xfrm>
          <a:prstGeom prst="roundRect">
            <a:avLst>
              <a:gd name="adj" fmla="val 5000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48D7CD0F-B327-A03B-8660-B5ED01AA3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6834" y="5626456"/>
            <a:ext cx="3720734" cy="36984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4EC076A-D185-3FD5-3BCA-B2A6E3A6075A}"/>
              </a:ext>
            </a:extLst>
          </p:cNvPr>
          <p:cNvSpPr txBox="1"/>
          <p:nvPr/>
        </p:nvSpPr>
        <p:spPr>
          <a:xfrm>
            <a:off x="2538742" y="2132046"/>
            <a:ext cx="132105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“Entering a foreign market </a:t>
            </a:r>
            <a:r>
              <a:rPr lang="en-US" sz="32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financially </a:t>
            </a:r>
            <a: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rather than physically”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2303ACD-D8E4-D244-F19F-B3FE619D3A5B}"/>
              </a:ext>
            </a:extLst>
          </p:cNvPr>
          <p:cNvSpPr txBox="1"/>
          <p:nvPr/>
        </p:nvSpPr>
        <p:spPr>
          <a:xfrm>
            <a:off x="756167" y="3072497"/>
            <a:ext cx="108953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It’s Done: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List shares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a foreign stock exchange, issue bonds or get loans abroad, or attract overseas venture capital and private equity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B49FD01-A7E4-6E2C-0C88-2ABF0CD4BF2C}"/>
              </a:ext>
            </a:extLst>
          </p:cNvPr>
          <p:cNvSpPr txBox="1"/>
          <p:nvPr/>
        </p:nvSpPr>
        <p:spPr>
          <a:xfrm>
            <a:off x="756167" y="5526876"/>
            <a:ext cx="108953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Why It Matters: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Provides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access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to large pools of capital and often global credibility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It’s a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low-control, low-cost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entry mode.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new foreign subsidiary needed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id="{995597F7-7276-6597-259C-D8111B08EBFA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Non</a:t>
            </a: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-Traditional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683786069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3FF4A-87C1-855A-7438-9B365D5D5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54191168-D1BB-1B9A-77BD-927A9B4ED7CB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8CF9B29-9B1D-DD84-B7A2-8D234BF7DB6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0F3D1A79-7589-0D2D-69F9-F6F51DCA1FF5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A9109AED-9145-00FA-4BD1-934AC2395344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DAAA2222-8A81-D8B8-519D-F6B7A80324D7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E9819F08-2798-1F23-F2C3-8B0829DA71D0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5E2EAC-9A13-1C67-13DA-87079A8351AD}"/>
              </a:ext>
            </a:extLst>
          </p:cNvPr>
          <p:cNvSpPr txBox="1"/>
          <p:nvPr/>
        </p:nvSpPr>
        <p:spPr>
          <a:xfrm>
            <a:off x="16614444" y="8976356"/>
            <a:ext cx="659743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Ravi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BF294A5E-6B8D-7379-FAF6-896AEC0B5A56}"/>
              </a:ext>
            </a:extLst>
          </p:cNvPr>
          <p:cNvSpPr txBox="1"/>
          <p:nvPr/>
        </p:nvSpPr>
        <p:spPr>
          <a:xfrm>
            <a:off x="756167" y="243675"/>
            <a:ext cx="1287960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Innovation Outposts – </a:t>
            </a:r>
            <a:r>
              <a:rPr lang="en-US" sz="6000" b="1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Global Idea Scouts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7DC5FBE-FB0A-6C99-FD02-1B915491CC42}"/>
              </a:ext>
            </a:extLst>
          </p:cNvPr>
          <p:cNvSpPr txBox="1"/>
          <p:nvPr/>
        </p:nvSpPr>
        <p:spPr>
          <a:xfrm>
            <a:off x="756167" y="2132046"/>
            <a:ext cx="17117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“Setting up a small 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“listening post” </a:t>
            </a:r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or 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R&amp;D team </a:t>
            </a:r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a foreign innovation hotspot to 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scout</a:t>
            </a:r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new ideas, 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cutting</a:t>
            </a:r>
            <a:r>
              <a:rPr lang="de-DE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-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edge </a:t>
            </a:r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technologies, or practices”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2CB6C0-6FD8-991E-BBFA-0DFE8361B8FE}"/>
              </a:ext>
            </a:extLst>
          </p:cNvPr>
          <p:cNvSpPr txBox="1"/>
          <p:nvPr/>
        </p:nvSpPr>
        <p:spPr>
          <a:xfrm>
            <a:off x="6168325" y="3328160"/>
            <a:ext cx="117051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It Works: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outpost team continuously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builds relationships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 local startups, universities, and experts – becoming “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insiders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” in the local scene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694EBF0-05A6-E8E2-77A8-459F0BBFCC60}"/>
              </a:ext>
            </a:extLst>
          </p:cNvPr>
          <p:cNvSpPr txBox="1"/>
          <p:nvPr/>
        </p:nvSpPr>
        <p:spPr>
          <a:xfrm>
            <a:off x="6168324" y="5830161"/>
            <a:ext cx="1170512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Contrast to Traditional: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Instead of entering to generate sales, this mode enters to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import local knowledge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need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distribution channels or immediate revenue </a:t>
            </a:r>
          </a:p>
          <a:p>
            <a:endParaRPr lang="en-US" sz="36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Picture 10" descr="A group of people in a room&#10;&#10;AI-generated content may be incorrect.">
            <a:extLst>
              <a:ext uri="{FF2B5EF4-FFF2-40B4-BE49-F238E27FC236}">
                <a16:creationId xmlns:a16="http://schemas.microsoft.com/office/drawing/2014/main" id="{92E5454F-60DD-B750-28A5-2D04B0508D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990" y="3216706"/>
            <a:ext cx="3484607" cy="2613455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 descr="A yellow x on a black background&#10;&#10;AI-generated content may be incorrect.">
            <a:extLst>
              <a:ext uri="{FF2B5EF4-FFF2-40B4-BE49-F238E27FC236}">
                <a16:creationId xmlns:a16="http://schemas.microsoft.com/office/drawing/2014/main" id="{8271690B-E958-5672-FD62-2A85AB7279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27" t="17457" r="24793"/>
          <a:stretch/>
        </p:blipFill>
        <p:spPr>
          <a:xfrm>
            <a:off x="1813303" y="6217750"/>
            <a:ext cx="1999282" cy="2061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9F7E0A48-8AD4-ADC6-A649-296EFCA20F71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Non</a:t>
            </a: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-Traditional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819637675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8CA2E-BC3C-D239-CB96-5DAD6436E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9123A30-93B6-C8DE-D6E1-0FAF3A2A2FDB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10E9CE2-5460-0AB1-D59C-06BD7721606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9A871661-ADA8-8E10-9DE4-2D5B6778B111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3389DA02-FF3B-1D78-4523-AB266C35CB03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3C83D539-B2FE-2E59-D1FF-3B88101DD06F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BB3F378F-5394-8C45-7329-C7CB42B187A6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09B06D6-D027-A6B6-D8E4-63C0C7217FA5}"/>
              </a:ext>
            </a:extLst>
          </p:cNvPr>
          <p:cNvSpPr txBox="1"/>
          <p:nvPr/>
        </p:nvSpPr>
        <p:spPr>
          <a:xfrm>
            <a:off x="16614444" y="8976356"/>
            <a:ext cx="659743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Ravi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63FCAC02-E251-644D-A193-373968AE3E57}"/>
              </a:ext>
            </a:extLst>
          </p:cNvPr>
          <p:cNvSpPr txBox="1"/>
          <p:nvPr/>
        </p:nvSpPr>
        <p:spPr>
          <a:xfrm>
            <a:off x="756167" y="243675"/>
            <a:ext cx="1327539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Virtual Presence – </a:t>
            </a:r>
            <a:r>
              <a:rPr lang="en-US" sz="6000" b="1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Going Borderless Online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766C65-74E5-5CBE-C30D-20B0F5764217}"/>
              </a:ext>
            </a:extLst>
          </p:cNvPr>
          <p:cNvSpPr txBox="1"/>
          <p:nvPr/>
        </p:nvSpPr>
        <p:spPr>
          <a:xfrm>
            <a:off x="585359" y="2142639"/>
            <a:ext cx="171172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physical entry, no local offices </a:t>
            </a:r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– the firm appears 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“present” </a:t>
            </a:r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foreign customers purely via the internet”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0CA2D3-3C0E-A32B-1DCE-EA77DB0DB9C8}"/>
              </a:ext>
            </a:extLst>
          </p:cNvPr>
          <p:cNvSpPr txBox="1"/>
          <p:nvPr/>
        </p:nvSpPr>
        <p:spPr>
          <a:xfrm>
            <a:off x="1013814" y="3363119"/>
            <a:ext cx="117051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It Works: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Acquire customers abroad through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platforms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Deliver value electronically or ship products across borders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without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setting up local stores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EEAED1-50AF-7460-E08F-D655B171C309}"/>
              </a:ext>
            </a:extLst>
          </p:cNvPr>
          <p:cNvSpPr txBox="1"/>
          <p:nvPr/>
        </p:nvSpPr>
        <p:spPr>
          <a:xfrm>
            <a:off x="1013813" y="5865120"/>
            <a:ext cx="1247219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Contrast to Traditional: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need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for local distributors, agents, or franchise partners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spending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on foreign retail space or joint ventures</a:t>
            </a:r>
          </a:p>
        </p:txBody>
      </p:sp>
      <p:pic>
        <p:nvPicPr>
          <p:cNvPr id="9" name="Picture 8" descr="A shopping cart on a world map&#10;&#10;AI-generated content may be incorrect.">
            <a:extLst>
              <a:ext uri="{FF2B5EF4-FFF2-40B4-BE49-F238E27FC236}">
                <a16:creationId xmlns:a16="http://schemas.microsoft.com/office/drawing/2014/main" id="{B16D5C63-0887-0B1F-EAB9-6CBC69BC95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6011" y="3173236"/>
            <a:ext cx="4042600" cy="2308325"/>
          </a:xfrm>
          <a:prstGeom prst="roundRect">
            <a:avLst>
              <a:gd name="adj" fmla="val 32109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blue sign with white letters&#10;&#10;AI-generated content may be incorrect.">
            <a:extLst>
              <a:ext uri="{FF2B5EF4-FFF2-40B4-BE49-F238E27FC236}">
                <a16:creationId xmlns:a16="http://schemas.microsoft.com/office/drawing/2014/main" id="{4C63AF8E-389A-2A46-7E24-D1DD8A495A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5" t="22773" r="11119" b="20723"/>
          <a:stretch/>
        </p:blipFill>
        <p:spPr>
          <a:xfrm>
            <a:off x="14140741" y="6614360"/>
            <a:ext cx="2938391" cy="1142113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2C88F91C-FFC4-E715-406F-92A4BC858625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Non</a:t>
            </a: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-Traditional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4256298048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1734F-A6C9-87DB-D4E6-48C6EE4F7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BC7ECCA-2466-A143-23CC-CE60DFB69AE5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4A2077A-88BE-8FC5-7F7F-8CB4890504C6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F5A0B11F-C960-5A9C-57C5-C43E9D56824F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2791C600-76AD-EADC-D804-80768CAC0A25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" name="AutoShape 13">
            <a:extLst>
              <a:ext uri="{FF2B5EF4-FFF2-40B4-BE49-F238E27FC236}">
                <a16:creationId xmlns:a16="http://schemas.microsoft.com/office/drawing/2014/main" id="{C4906383-DD4A-BAB3-B00B-A3635F9849A4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1EC4C92C-B6F0-E979-3B7C-4E45086186E9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A77952-2A7B-29F5-3BCC-4C75E774F820}"/>
              </a:ext>
            </a:extLst>
          </p:cNvPr>
          <p:cNvSpPr txBox="1"/>
          <p:nvPr/>
        </p:nvSpPr>
        <p:spPr>
          <a:xfrm>
            <a:off x="16614444" y="8976356"/>
            <a:ext cx="659743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Ravi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75F6539A-0780-73C9-FF5A-F989B759560D}"/>
              </a:ext>
            </a:extLst>
          </p:cNvPr>
          <p:cNvSpPr txBox="1"/>
          <p:nvPr/>
        </p:nvSpPr>
        <p:spPr>
          <a:xfrm>
            <a:off x="756167" y="243675"/>
            <a:ext cx="12879608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/>
            <a:r>
              <a:rPr lang="en-US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Managed Ecosystems – </a:t>
            </a:r>
            <a:r>
              <a:rPr lang="en-US" sz="6000" b="1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Platform Plays Abroad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2DD8CC8-B900-D8A3-0686-370C633BFC68}"/>
              </a:ext>
            </a:extLst>
          </p:cNvPr>
          <p:cNvSpPr txBox="1"/>
          <p:nvPr/>
        </p:nvSpPr>
        <p:spPr>
          <a:xfrm>
            <a:off x="756167" y="2132046"/>
            <a:ext cx="171172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“Entering foreign markets via a </a:t>
            </a:r>
            <a:r>
              <a:rPr lang="en-US" sz="28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multi-sided platform model</a:t>
            </a:r>
            <a:r>
              <a:rPr lang="en-US" sz="28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EDC7FD-26BB-D95F-40F5-28C2A130E165}"/>
              </a:ext>
            </a:extLst>
          </p:cNvPr>
          <p:cNvSpPr txBox="1"/>
          <p:nvPr/>
        </p:nvSpPr>
        <p:spPr>
          <a:xfrm>
            <a:off x="6168325" y="3126685"/>
            <a:ext cx="1170512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How It Works: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The firm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bridges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foreign demand and supply by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extending its digital platform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into the target country, enabling local users and service providers to transact.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CA84E6-E5D3-4CEE-4B97-6A51575A0F16}"/>
              </a:ext>
            </a:extLst>
          </p:cNvPr>
          <p:cNvSpPr txBox="1"/>
          <p:nvPr/>
        </p:nvSpPr>
        <p:spPr>
          <a:xfrm>
            <a:off x="6168324" y="5628686"/>
            <a:ext cx="1170512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Contrast to Traditional: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Unlike a franchise or JV, the local contributors are usually </a:t>
            </a:r>
            <a:r>
              <a:rPr lang="en-US" sz="3600" u="sng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independent actors 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who choose to use the platform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to attract customers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Platform owns </a:t>
            </a:r>
            <a:r>
              <a:rPr lang="en-US" sz="3600" b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no physical assets</a:t>
            </a:r>
            <a:r>
              <a:rPr lang="en-US" sz="36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</a:t>
            </a:r>
          </a:p>
        </p:txBody>
      </p:sp>
      <p:pic>
        <p:nvPicPr>
          <p:cNvPr id="9" name="Picture 8" descr="A cellphone with people around it&#10;&#10;AI-generated content may be incorrect.">
            <a:extLst>
              <a:ext uri="{FF2B5EF4-FFF2-40B4-BE49-F238E27FC236}">
                <a16:creationId xmlns:a16="http://schemas.microsoft.com/office/drawing/2014/main" id="{01B847FD-C2ED-28B6-34C9-A5845E704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3126685"/>
            <a:ext cx="3989097" cy="2659398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house with a pool and a sunset&#10;&#10;AI-generated content may be incorrect.">
            <a:extLst>
              <a:ext uri="{FF2B5EF4-FFF2-40B4-BE49-F238E27FC236}">
                <a16:creationId xmlns:a16="http://schemas.microsoft.com/office/drawing/2014/main" id="{368E4C71-E61C-4082-3333-0AC2E72038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527" y="6121835"/>
            <a:ext cx="2835328" cy="1594872"/>
          </a:xfrm>
          <a:prstGeom prst="roundRect">
            <a:avLst>
              <a:gd name="adj" fmla="val 42904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18">
            <a:extLst>
              <a:ext uri="{FF2B5EF4-FFF2-40B4-BE49-F238E27FC236}">
                <a16:creationId xmlns:a16="http://schemas.microsoft.com/office/drawing/2014/main" id="{C1B3CE48-9FF5-9324-25CD-F74198169F52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Non</a:t>
            </a: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-Traditional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416643073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2F899-8409-869B-4007-2A0B9E734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>
            <a:extLst>
              <a:ext uri="{FF2B5EF4-FFF2-40B4-BE49-F238E27FC236}">
                <a16:creationId xmlns:a16="http://schemas.microsoft.com/office/drawing/2014/main" id="{3CAC6974-CDB8-AD3E-9331-A8D31F007DC5}"/>
              </a:ext>
            </a:extLst>
          </p:cNvPr>
          <p:cNvSpPr txBox="1"/>
          <p:nvPr/>
        </p:nvSpPr>
        <p:spPr>
          <a:xfrm>
            <a:off x="756167" y="-29627"/>
            <a:ext cx="15688519" cy="13792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6000" b="1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Summary: Routes to Foreign Market</a:t>
            </a:r>
          </a:p>
        </p:txBody>
      </p:sp>
      <p:sp>
        <p:nvSpPr>
          <p:cNvPr id="2" name="AutoShape 13">
            <a:extLst>
              <a:ext uri="{FF2B5EF4-FFF2-40B4-BE49-F238E27FC236}">
                <a16:creationId xmlns:a16="http://schemas.microsoft.com/office/drawing/2014/main" id="{E36053AD-039C-E0EB-8453-2815B18A7890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7F337ED5-EEE4-08A5-654F-D46C4E008E4B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A3B5CC-D1CD-E84F-FAEF-24C897380135}"/>
              </a:ext>
            </a:extLst>
          </p:cNvPr>
          <p:cNvSpPr txBox="1"/>
          <p:nvPr/>
        </p:nvSpPr>
        <p:spPr>
          <a:xfrm>
            <a:off x="16614444" y="8976356"/>
            <a:ext cx="659743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Ravi</a:t>
            </a:r>
            <a:endParaRPr lang="en-US" sz="1800" b="1">
              <a:solidFill>
                <a:schemeClr val="bg1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18">
            <a:extLst>
              <a:ext uri="{FF2B5EF4-FFF2-40B4-BE49-F238E27FC236}">
                <a16:creationId xmlns:a16="http://schemas.microsoft.com/office/drawing/2014/main" id="{A0551432-457B-2226-2B64-9CC62F9333E2}"/>
              </a:ext>
            </a:extLst>
          </p:cNvPr>
          <p:cNvSpPr txBox="1"/>
          <p:nvPr/>
        </p:nvSpPr>
        <p:spPr>
          <a:xfrm>
            <a:off x="7360551" y="9019826"/>
            <a:ext cx="3877292" cy="3050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Non</a:t>
            </a:r>
            <a:r>
              <a:rPr lang="en-US">
                <a:solidFill>
                  <a:schemeClr val="bg1"/>
                </a:solidFill>
                <a:latin typeface="Poppins"/>
                <a:ea typeface="Poppins Bold"/>
                <a:cs typeface="Poppins"/>
              </a:rPr>
              <a:t>-Traditional Modes</a:t>
            </a:r>
            <a:endParaRPr lang="en-US" sz="1800">
              <a:solidFill>
                <a:schemeClr val="bg1"/>
              </a:solidFill>
              <a:latin typeface="Poppins"/>
              <a:ea typeface="Poppins Bold"/>
              <a:cs typeface="Poppins"/>
            </a:endParaRPr>
          </a:p>
        </p:txBody>
      </p:sp>
      <p:pic>
        <p:nvPicPr>
          <p:cNvPr id="12" name="Picture 11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1B88143D-B348-CB6A-C2B3-E81427F059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8" t="20095" r="19383" b="77865"/>
          <a:stretch/>
        </p:blipFill>
        <p:spPr>
          <a:xfrm>
            <a:off x="14753231" y="3162114"/>
            <a:ext cx="412044" cy="167826"/>
          </a:xfrm>
          <a:prstGeom prst="rect">
            <a:avLst/>
          </a:prstGeom>
        </p:spPr>
      </p:pic>
      <p:pic>
        <p:nvPicPr>
          <p:cNvPr id="14" name="Picture 13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9A757214-A4D8-4ADA-408E-A30770FE3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85" t="85829" r="19337" b="10390"/>
          <a:stretch/>
        </p:blipFill>
        <p:spPr>
          <a:xfrm>
            <a:off x="14753231" y="2792782"/>
            <a:ext cx="412044" cy="311138"/>
          </a:xfrm>
          <a:prstGeom prst="rect">
            <a:avLst/>
          </a:prstGeom>
        </p:spPr>
      </p:pic>
      <p:pic>
        <p:nvPicPr>
          <p:cNvPr id="15" name="Picture 14" descr="A screen shot of a computer&#10;&#10;AI-generated content may be incorrect.">
            <a:extLst>
              <a:ext uri="{FF2B5EF4-FFF2-40B4-BE49-F238E27FC236}">
                <a16:creationId xmlns:a16="http://schemas.microsoft.com/office/drawing/2014/main" id="{08132C74-D3D1-B218-F89E-80B2AD7B90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78" t="90847" r="19206" b="3981"/>
          <a:stretch/>
        </p:blipFill>
        <p:spPr>
          <a:xfrm>
            <a:off x="14753230" y="2278383"/>
            <a:ext cx="412045" cy="42560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7E23A34-7039-480B-0612-06F6B7B8F0EE}"/>
              </a:ext>
            </a:extLst>
          </p:cNvPr>
          <p:cNvSpPr txBox="1"/>
          <p:nvPr/>
        </p:nvSpPr>
        <p:spPr>
          <a:xfrm>
            <a:off x="15165275" y="2309872"/>
            <a:ext cx="612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High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41D24E-8BC8-D7B2-C590-931E258AB7E9}"/>
              </a:ext>
            </a:extLst>
          </p:cNvPr>
          <p:cNvSpPr txBox="1"/>
          <p:nvPr/>
        </p:nvSpPr>
        <p:spPr>
          <a:xfrm>
            <a:off x="15165275" y="2734588"/>
            <a:ext cx="978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Medium</a:t>
            </a:r>
            <a:endParaRPr lang="en-US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11F4BA4-5CEC-27DB-2CAA-47420FD98C9F}"/>
              </a:ext>
            </a:extLst>
          </p:cNvPr>
          <p:cNvSpPr txBox="1"/>
          <p:nvPr/>
        </p:nvSpPr>
        <p:spPr>
          <a:xfrm>
            <a:off x="15215417" y="3035346"/>
            <a:ext cx="568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>
                <a:solidFill>
                  <a:schemeClr val="bg1"/>
                </a:solidFill>
              </a:rPr>
              <a:t>Low</a:t>
            </a:r>
            <a:endParaRPr lang="en-US">
              <a:solidFill>
                <a:schemeClr val="bg1"/>
              </a:solidFill>
            </a:endParaRPr>
          </a:p>
        </p:txBody>
      </p:sp>
      <p:pic>
        <p:nvPicPr>
          <p:cNvPr id="9" name="Picture 8" descr="A screen shot of a computer screen&#10;&#10;AI-generated content may be incorrect.">
            <a:extLst>
              <a:ext uri="{FF2B5EF4-FFF2-40B4-BE49-F238E27FC236}">
                <a16:creationId xmlns:a16="http://schemas.microsoft.com/office/drawing/2014/main" id="{DE433950-B5BF-F7D2-9CF9-12DE12F8E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49" r="11661"/>
          <a:stretch/>
        </p:blipFill>
        <p:spPr>
          <a:xfrm>
            <a:off x="1778644" y="1480150"/>
            <a:ext cx="12924445" cy="732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84692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BAA0A-CBA5-130E-1CA0-A7B9BE28BD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61F48C7-1AF3-E346-A1FE-5358422F243B}"/>
              </a:ext>
            </a:extLst>
          </p:cNvPr>
          <p:cNvGrpSpPr/>
          <p:nvPr/>
        </p:nvGrpSpPr>
        <p:grpSpPr>
          <a:xfrm>
            <a:off x="16061687" y="186763"/>
            <a:ext cx="1811762" cy="1811762"/>
            <a:chOff x="0" y="0"/>
            <a:chExt cx="6350000" cy="635000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9204CD5-C9F6-62A1-6C1A-A19E2DADB868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ECA0F6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>
            <a:extLst>
              <a:ext uri="{FF2B5EF4-FFF2-40B4-BE49-F238E27FC236}">
                <a16:creationId xmlns:a16="http://schemas.microsoft.com/office/drawing/2014/main" id="{60571E63-2BC9-A398-DF0E-FFDF4F2B2917}"/>
              </a:ext>
            </a:extLst>
          </p:cNvPr>
          <p:cNvGrpSpPr/>
          <p:nvPr/>
        </p:nvGrpSpPr>
        <p:grpSpPr>
          <a:xfrm>
            <a:off x="14140741" y="186763"/>
            <a:ext cx="1811762" cy="1811762"/>
            <a:chOff x="0" y="0"/>
            <a:chExt cx="6350000" cy="63500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9799EE52-037F-4D99-483E-1FBCBD028A9C}"/>
                </a:ext>
              </a:extLst>
            </p:cNvPr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53DE4A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C4DFEE77-2CA1-769E-9CF0-207E62A48D84}"/>
              </a:ext>
            </a:extLst>
          </p:cNvPr>
          <p:cNvSpPr txBox="1"/>
          <p:nvPr/>
        </p:nvSpPr>
        <p:spPr>
          <a:xfrm>
            <a:off x="756167" y="-50793"/>
            <a:ext cx="12879608" cy="1422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de-DE" sz="6000" spc="-150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6000" spc="-150" err="1">
                <a:solidFill>
                  <a:srgbClr val="53DE4A"/>
                </a:solidFill>
                <a:latin typeface="Poppins"/>
                <a:ea typeface="Poppins"/>
                <a:cs typeface="Poppins"/>
                <a:sym typeface="Poppins"/>
              </a:rPr>
              <a:t>eferences</a:t>
            </a:r>
            <a:endParaRPr lang="en-US" sz="6000" spc="-150">
              <a:solidFill>
                <a:srgbClr val="53DE4A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" name="AutoShape 13">
            <a:extLst>
              <a:ext uri="{FF2B5EF4-FFF2-40B4-BE49-F238E27FC236}">
                <a16:creationId xmlns:a16="http://schemas.microsoft.com/office/drawing/2014/main" id="{FB0049CE-06D8-A115-A273-A924259C063A}"/>
              </a:ext>
            </a:extLst>
          </p:cNvPr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TextBox 14">
            <a:extLst>
              <a:ext uri="{FF2B5EF4-FFF2-40B4-BE49-F238E27FC236}">
                <a16:creationId xmlns:a16="http://schemas.microsoft.com/office/drawing/2014/main" id="{00392B50-6ED4-8C54-1788-8EF2DE71DD03}"/>
              </a:ext>
            </a:extLst>
          </p:cNvPr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GROUP 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D096D2-51A7-4276-11A7-440FF9D4ABAC}"/>
              </a:ext>
            </a:extLst>
          </p:cNvPr>
          <p:cNvSpPr txBox="1"/>
          <p:nvPr/>
        </p:nvSpPr>
        <p:spPr>
          <a:xfrm>
            <a:off x="566426" y="2493097"/>
            <a:ext cx="1640114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Hollensen, S. (2014). </a:t>
            </a:r>
            <a:r>
              <a:rPr lang="en-US" sz="32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Global marketing</a:t>
            </a:r>
            <a: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(6th ed.). Pearson Education Limited. ISBN 978-0-273-77316-0</a:t>
            </a:r>
            <a:b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32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Richter, N. F., Strandskov, J., Hauff, J. C., &amp; Taras, V. (2022). </a:t>
            </a:r>
            <a:r>
              <a:rPr lang="en-US" sz="3200" i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International business strategy and cross-cultural management: An applied approach</a:t>
            </a:r>
            <a: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 Edward Elgar Publishing.</a:t>
            </a:r>
            <a:b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</a:br>
            <a:endParaRPr lang="en-US" sz="32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514350" indent="-514350">
              <a:buAutoNum type="arabicPeriod"/>
            </a:pPr>
            <a:r>
              <a:rPr lang="en-US" sz="3200" err="1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Brouthers</a:t>
            </a:r>
            <a:r>
              <a:rPr lang="en-US" sz="320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, K. D., Chen, L., Li, S., &amp; Shaheer, N. (2022). Charting new courses to enter foreign markets: Conceptualization, theoretical framework, and research directions on non-traditional entry modes. Journal of International Business Studies, 53(11), 2088–2115.</a:t>
            </a:r>
          </a:p>
          <a:p>
            <a:endParaRPr lang="en-US" sz="320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0156755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13813" y="3470291"/>
            <a:ext cx="12521887" cy="1558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100"/>
              </a:lnSpc>
            </a:pPr>
            <a:r>
              <a:rPr lang="en-US" sz="11000" spc="-55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Thank you.</a:t>
            </a:r>
          </a:p>
        </p:txBody>
      </p:sp>
      <p:sp>
        <p:nvSpPr>
          <p:cNvPr id="3" name="AutoShape 3"/>
          <p:cNvSpPr/>
          <p:nvPr/>
        </p:nvSpPr>
        <p:spPr>
          <a:xfrm>
            <a:off x="1013813" y="8889272"/>
            <a:ext cx="16230600" cy="0"/>
          </a:xfrm>
          <a:prstGeom prst="line">
            <a:avLst/>
          </a:prstGeom>
          <a:ln w="19050" cap="flat">
            <a:solidFill>
              <a:schemeClr val="bg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028700" y="9019826"/>
            <a:ext cx="3566897" cy="3050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APPLIED MARKET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3628331" y="6635086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2" name="Freeform 1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440094" y="4823323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4" name="Freeform 1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440094" y="6635086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5440094" y="3011561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18" name="Freeform 1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816569" y="6635086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0" name="Freeform 2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004806" y="6635086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2" name="Freeform 22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5440094" y="1199798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6" name="Freeform 2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28330" y="4823323"/>
            <a:ext cx="1811762" cy="1811762"/>
            <a:chOff x="0" y="0"/>
            <a:chExt cx="6350000" cy="635000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8" name="Freeform 28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grpFill/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d1c7476-f302-47ca-97a0-972f32671471}" enabled="1" method="Standard" siteId="{72e15514-5be9-46a8-8b0b-af9b1b77b3b8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3730</Words>
  <Application>Microsoft Office PowerPoint</Application>
  <PresentationFormat>Custom</PresentationFormat>
  <Paragraphs>756</Paragraphs>
  <Slides>55</Slides>
  <Notes>24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Ravi Chaudhary</cp:lastModifiedBy>
  <cp:revision>3</cp:revision>
  <dcterms:created xsi:type="dcterms:W3CDTF">2006-08-16T00:00:00Z</dcterms:created>
  <dcterms:modified xsi:type="dcterms:W3CDTF">2026-05-02T17:01:56Z</dcterms:modified>
  <dc:identifier>DAGnCnBnKvc</dc:identifier>
</cp:coreProperties>
</file>